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3" r:id="rId6"/>
    <p:sldId id="271" r:id="rId7"/>
    <p:sldId id="273" r:id="rId8"/>
    <p:sldId id="265" r:id="rId9"/>
    <p:sldId id="264" r:id="rId10"/>
    <p:sldId id="268" r:id="rId11"/>
    <p:sldId id="274" r:id="rId12"/>
    <p:sldId id="276" r:id="rId13"/>
    <p:sldId id="266" r:id="rId14"/>
    <p:sldId id="275" r:id="rId15"/>
    <p:sldId id="267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D580"/>
    <a:srgbClr val="A5BAC9"/>
    <a:srgbClr val="0058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63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4CF9E4-C653-46CC-BA59-9127CA78AFC0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97778D1-B5F0-443A-9BB8-8A5AA529AD62}">
      <dgm:prSet phldrT="[Text]" custT="1"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sz="1400" b="1">
              <a:solidFill>
                <a:schemeClr val="tx1"/>
              </a:solidFill>
            </a:rPr>
            <a:t>Applicant meets with City Teammates to review application requirements</a:t>
          </a:r>
          <a:endParaRPr lang="en-US" sz="1400" b="1" dirty="0">
            <a:solidFill>
              <a:schemeClr val="tx1"/>
            </a:solidFill>
          </a:endParaRPr>
        </a:p>
      </dgm:t>
    </dgm:pt>
    <dgm:pt modelId="{6C5F8D96-727D-4C7D-A891-5DCC8CDFFA07}" type="parTrans" cxnId="{0C372E81-A265-4EA6-833B-79E9791FBF3A}">
      <dgm:prSet/>
      <dgm:spPr/>
      <dgm:t>
        <a:bodyPr/>
        <a:lstStyle/>
        <a:p>
          <a:endParaRPr lang="en-US"/>
        </a:p>
      </dgm:t>
    </dgm:pt>
    <dgm:pt modelId="{3F5E3B7F-C703-4FB8-BE45-9156CE60949B}" type="sibTrans" cxnId="{0C372E81-A265-4EA6-833B-79E9791FBF3A}">
      <dgm:prSet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C26CD657-A510-46D5-9D81-0FC36588A8ED}">
      <dgm:prSet phldrT="[Text]"/>
      <dgm:spPr>
        <a:solidFill>
          <a:srgbClr val="EFD580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b="1" dirty="0">
              <a:solidFill>
                <a:schemeClr val="tx1"/>
              </a:solidFill>
            </a:rPr>
            <a:t>GET INVOLVED: </a:t>
          </a:r>
        </a:p>
        <a:p>
          <a:r>
            <a:rPr lang="en-US" b="1" dirty="0">
              <a:solidFill>
                <a:schemeClr val="tx1"/>
              </a:solidFill>
            </a:rPr>
            <a:t>Attend Applicant-hosted Neighborhood Information Meeting</a:t>
          </a:r>
        </a:p>
      </dgm:t>
    </dgm:pt>
    <dgm:pt modelId="{EF995E12-471C-4CDE-A086-A536AFC08FC2}" type="parTrans" cxnId="{10A5F5DA-FD7C-40E1-B965-FE5DDB4D2DF8}">
      <dgm:prSet/>
      <dgm:spPr/>
      <dgm:t>
        <a:bodyPr/>
        <a:lstStyle/>
        <a:p>
          <a:endParaRPr lang="en-US"/>
        </a:p>
      </dgm:t>
    </dgm:pt>
    <dgm:pt modelId="{95A6C1E1-3F16-4F7C-8819-FD1B30497711}" type="sibTrans" cxnId="{10A5F5DA-FD7C-40E1-B965-FE5DDB4D2DF8}">
      <dgm:prSet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9D0572A9-AA53-4AF9-97A7-D119D32AAD1A}">
      <dgm:prSet phldrT="[Text]"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b="1" dirty="0">
              <a:solidFill>
                <a:schemeClr val="tx1"/>
              </a:solidFill>
            </a:rPr>
            <a:t>Applicant submits Development Application within 60 days of Neighborhood Information Meeting</a:t>
          </a:r>
        </a:p>
      </dgm:t>
    </dgm:pt>
    <dgm:pt modelId="{851BA251-0323-4C25-94DA-1A430ABBC096}" type="parTrans" cxnId="{E1686809-9907-4C05-A6CE-CC5F242D058F}">
      <dgm:prSet/>
      <dgm:spPr/>
      <dgm:t>
        <a:bodyPr/>
        <a:lstStyle/>
        <a:p>
          <a:endParaRPr lang="en-US"/>
        </a:p>
      </dgm:t>
    </dgm:pt>
    <dgm:pt modelId="{515A0A70-2264-4642-924B-E781C874D0E4}" type="sibTrans" cxnId="{E1686809-9907-4C05-A6CE-CC5F242D058F}">
      <dgm:prSet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6096F1BA-9653-4794-BD96-BB59BBFE23DD}">
      <dgm:prSet phldrT="[Text]"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b="1">
              <a:solidFill>
                <a:schemeClr val="tx1"/>
              </a:solidFill>
            </a:rPr>
            <a:t>Full Application Review by City, County, &amp; State departments within 14 days of receiving application</a:t>
          </a:r>
        </a:p>
      </dgm:t>
    </dgm:pt>
    <dgm:pt modelId="{EAEE5D0D-9140-4E3D-9B67-0EFED98309F9}" type="parTrans" cxnId="{420C436A-A78C-47D0-B618-0D861A8AA609}">
      <dgm:prSet/>
      <dgm:spPr/>
      <dgm:t>
        <a:bodyPr/>
        <a:lstStyle/>
        <a:p>
          <a:endParaRPr lang="en-US"/>
        </a:p>
      </dgm:t>
    </dgm:pt>
    <dgm:pt modelId="{8B03D597-D899-4454-9D79-B08F82542CB4}" type="sibTrans" cxnId="{420C436A-A78C-47D0-B618-0D861A8AA609}">
      <dgm:prSet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A31F418B-D99F-4290-B1CF-E8AAAD922E10}">
      <dgm:prSet phldrT="[Text]"/>
      <dgm:spPr>
        <a:solidFill>
          <a:srgbClr val="EFD580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b="1" dirty="0">
              <a:solidFill>
                <a:schemeClr val="tx1"/>
              </a:solidFill>
            </a:rPr>
            <a:t>GET INVOLVED:</a:t>
          </a:r>
        </a:p>
        <a:p>
          <a:r>
            <a:rPr lang="en-US" b="1" dirty="0">
              <a:solidFill>
                <a:schemeClr val="tx1"/>
              </a:solidFill>
            </a:rPr>
            <a:t>Attend the Planning &amp; Zoning Commission Meeting, where a recommendation will be made to City Council</a:t>
          </a:r>
        </a:p>
      </dgm:t>
    </dgm:pt>
    <dgm:pt modelId="{C332A090-14D9-4EB1-AD4D-BED194D9C036}" type="parTrans" cxnId="{69E28F59-8DA6-4394-9D20-4E98C22C98A3}">
      <dgm:prSet/>
      <dgm:spPr/>
      <dgm:t>
        <a:bodyPr/>
        <a:lstStyle/>
        <a:p>
          <a:endParaRPr lang="en-US"/>
        </a:p>
      </dgm:t>
    </dgm:pt>
    <dgm:pt modelId="{00B30504-90B9-4CD2-8147-78667F928BBD}" type="sibTrans" cxnId="{69E28F59-8DA6-4394-9D20-4E98C22C98A3}">
      <dgm:prSet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553FCAB4-83BF-4760-97D5-36BA9ADED518}">
      <dgm:prSet phldrT="[Text]"/>
      <dgm:spPr>
        <a:solidFill>
          <a:srgbClr val="EFD580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b="1" dirty="0">
              <a:solidFill>
                <a:schemeClr val="tx1"/>
              </a:solidFill>
            </a:rPr>
            <a:t>GET INVOLVED:</a:t>
          </a:r>
        </a:p>
        <a:p>
          <a:r>
            <a:rPr lang="en-US" b="1" dirty="0">
              <a:solidFill>
                <a:schemeClr val="tx1"/>
              </a:solidFill>
            </a:rPr>
            <a:t>Attend the City Council Public Hearing, where a decision will be made on the application</a:t>
          </a:r>
        </a:p>
      </dgm:t>
    </dgm:pt>
    <dgm:pt modelId="{E978D3A1-D845-4D6A-A593-2233BF424417}" type="parTrans" cxnId="{0FF6BA96-9B39-4F6C-A432-0D2614E92B66}">
      <dgm:prSet/>
      <dgm:spPr/>
      <dgm:t>
        <a:bodyPr/>
        <a:lstStyle/>
        <a:p>
          <a:endParaRPr lang="en-US"/>
        </a:p>
      </dgm:t>
    </dgm:pt>
    <dgm:pt modelId="{4479DCC4-6221-443C-B3AD-E75B7C9C5C45}" type="sibTrans" cxnId="{0FF6BA96-9B39-4F6C-A432-0D2614E92B66}">
      <dgm:prSet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51DD470E-6A0A-422D-9485-CB89DCB21687}">
      <dgm:prSet phldrT="[Text]"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b="1" dirty="0">
              <a:solidFill>
                <a:schemeClr val="tx1"/>
              </a:solidFill>
            </a:rPr>
            <a:t>Applicant completes other required applications &amp; sign-offs (i.e. GDP, Final Plat, SDP, CUP, etc.)</a:t>
          </a:r>
        </a:p>
      </dgm:t>
    </dgm:pt>
    <dgm:pt modelId="{FE6E4F32-FF0A-4227-9059-439EAB41F067}" type="parTrans" cxnId="{9401CEF9-46A2-42D4-A735-382DA370C91D}">
      <dgm:prSet/>
      <dgm:spPr/>
      <dgm:t>
        <a:bodyPr/>
        <a:lstStyle/>
        <a:p>
          <a:endParaRPr lang="en-US"/>
        </a:p>
      </dgm:t>
    </dgm:pt>
    <dgm:pt modelId="{E63FE4DD-E62A-422E-86EC-05B274B162F0}" type="sibTrans" cxnId="{9401CEF9-46A2-42D4-A735-382DA370C91D}">
      <dgm:prSet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02D0A0BA-7049-4781-B9EB-F483F828167E}">
      <dgm:prSet phldrT="[Text]"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b="1" dirty="0">
              <a:solidFill>
                <a:schemeClr val="tx1"/>
              </a:solidFill>
            </a:rPr>
            <a:t>Applicant proceeds with Project</a:t>
          </a:r>
        </a:p>
      </dgm:t>
    </dgm:pt>
    <dgm:pt modelId="{E3905EA6-B360-460B-AD74-8E3F80AB0ACF}" type="parTrans" cxnId="{2D5D3A3F-315C-4A8F-BA81-653AB9024996}">
      <dgm:prSet/>
      <dgm:spPr/>
      <dgm:t>
        <a:bodyPr/>
        <a:lstStyle/>
        <a:p>
          <a:endParaRPr lang="en-US"/>
        </a:p>
      </dgm:t>
    </dgm:pt>
    <dgm:pt modelId="{2F1EEB72-EEE4-4A47-831D-4689BFBA4CFD}" type="sibTrans" cxnId="{2D5D3A3F-315C-4A8F-BA81-653AB9024996}">
      <dgm:prSet/>
      <dgm:spPr/>
      <dgm:t>
        <a:bodyPr/>
        <a:lstStyle/>
        <a:p>
          <a:endParaRPr lang="en-US"/>
        </a:p>
      </dgm:t>
    </dgm:pt>
    <dgm:pt modelId="{EBF78C41-9950-40BB-9A89-E519681E40E3}" type="pres">
      <dgm:prSet presAssocID="{BB4CF9E4-C653-46CC-BA59-9127CA78AFC0}" presName="diagram" presStyleCnt="0">
        <dgm:presLayoutVars>
          <dgm:dir/>
          <dgm:resizeHandles val="exact"/>
        </dgm:presLayoutVars>
      </dgm:prSet>
      <dgm:spPr/>
    </dgm:pt>
    <dgm:pt modelId="{BEDACE1A-069B-4E8C-94D7-3305724A026F}" type="pres">
      <dgm:prSet presAssocID="{497778D1-B5F0-443A-9BB8-8A5AA529AD62}" presName="node" presStyleLbl="node1" presStyleIdx="0" presStyleCnt="8" custScaleX="161051" custScaleY="161051">
        <dgm:presLayoutVars>
          <dgm:bulletEnabled val="1"/>
        </dgm:presLayoutVars>
      </dgm:prSet>
      <dgm:spPr/>
    </dgm:pt>
    <dgm:pt modelId="{F6B02BCD-DAF4-49D8-9013-91CA8FFAC98A}" type="pres">
      <dgm:prSet presAssocID="{3F5E3B7F-C703-4FB8-BE45-9156CE60949B}" presName="sibTrans" presStyleLbl="sibTrans2D1" presStyleIdx="0" presStyleCnt="7" custScaleX="82645" custScaleY="82645"/>
      <dgm:spPr/>
    </dgm:pt>
    <dgm:pt modelId="{F24C034C-33AA-452D-8A1C-9D388D432140}" type="pres">
      <dgm:prSet presAssocID="{3F5E3B7F-C703-4FB8-BE45-9156CE60949B}" presName="connectorText" presStyleLbl="sibTrans2D1" presStyleIdx="0" presStyleCnt="7"/>
      <dgm:spPr/>
    </dgm:pt>
    <dgm:pt modelId="{4AF43CA7-8C4D-4777-B250-624040B7B1ED}" type="pres">
      <dgm:prSet presAssocID="{C26CD657-A510-46D5-9D81-0FC36588A8ED}" presName="node" presStyleLbl="node1" presStyleIdx="1" presStyleCnt="8" custScaleX="161051" custScaleY="161051">
        <dgm:presLayoutVars>
          <dgm:bulletEnabled val="1"/>
        </dgm:presLayoutVars>
      </dgm:prSet>
      <dgm:spPr/>
    </dgm:pt>
    <dgm:pt modelId="{E0886AC8-4F29-4AF9-BBD9-DD0261E9A3BE}" type="pres">
      <dgm:prSet presAssocID="{95A6C1E1-3F16-4F7C-8819-FD1B30497711}" presName="sibTrans" presStyleLbl="sibTrans2D1" presStyleIdx="1" presStyleCnt="7" custScaleX="82645" custScaleY="82645"/>
      <dgm:spPr/>
    </dgm:pt>
    <dgm:pt modelId="{C39F8A64-5297-4C0A-8ED4-2E54D33DF9A7}" type="pres">
      <dgm:prSet presAssocID="{95A6C1E1-3F16-4F7C-8819-FD1B30497711}" presName="connectorText" presStyleLbl="sibTrans2D1" presStyleIdx="1" presStyleCnt="7"/>
      <dgm:spPr/>
    </dgm:pt>
    <dgm:pt modelId="{84538777-FE2C-4250-BA6E-6534349EEDD7}" type="pres">
      <dgm:prSet presAssocID="{9D0572A9-AA53-4AF9-97A7-D119D32AAD1A}" presName="node" presStyleLbl="node1" presStyleIdx="2" presStyleCnt="8" custScaleX="161051" custScaleY="161051">
        <dgm:presLayoutVars>
          <dgm:bulletEnabled val="1"/>
        </dgm:presLayoutVars>
      </dgm:prSet>
      <dgm:spPr/>
    </dgm:pt>
    <dgm:pt modelId="{42717FCE-BA9F-4066-90F3-041E5F022A1C}" type="pres">
      <dgm:prSet presAssocID="{515A0A70-2264-4642-924B-E781C874D0E4}" presName="sibTrans" presStyleLbl="sibTrans2D1" presStyleIdx="2" presStyleCnt="7" custScaleX="82645" custScaleY="82645"/>
      <dgm:spPr/>
    </dgm:pt>
    <dgm:pt modelId="{ADDD3F1C-5D5B-48BE-BD8C-74C667CED198}" type="pres">
      <dgm:prSet presAssocID="{515A0A70-2264-4642-924B-E781C874D0E4}" presName="connectorText" presStyleLbl="sibTrans2D1" presStyleIdx="2" presStyleCnt="7"/>
      <dgm:spPr/>
    </dgm:pt>
    <dgm:pt modelId="{62B00349-98E2-48F4-BD47-C8A082F5383F}" type="pres">
      <dgm:prSet presAssocID="{6096F1BA-9653-4794-BD96-BB59BBFE23DD}" presName="node" presStyleLbl="node1" presStyleIdx="3" presStyleCnt="8" custScaleX="161051" custScaleY="161051">
        <dgm:presLayoutVars>
          <dgm:bulletEnabled val="1"/>
        </dgm:presLayoutVars>
      </dgm:prSet>
      <dgm:spPr/>
    </dgm:pt>
    <dgm:pt modelId="{66495519-43F3-4947-9953-F090398C9928}" type="pres">
      <dgm:prSet presAssocID="{8B03D597-D899-4454-9D79-B08F82542CB4}" presName="sibTrans" presStyleLbl="sibTrans2D1" presStyleIdx="3" presStyleCnt="7" custScaleX="82645" custScaleY="82645"/>
      <dgm:spPr/>
    </dgm:pt>
    <dgm:pt modelId="{6486E00B-43D6-46F4-A83F-BB644A86D74A}" type="pres">
      <dgm:prSet presAssocID="{8B03D597-D899-4454-9D79-B08F82542CB4}" presName="connectorText" presStyleLbl="sibTrans2D1" presStyleIdx="3" presStyleCnt="7"/>
      <dgm:spPr/>
    </dgm:pt>
    <dgm:pt modelId="{F5037ECA-1E79-4943-803C-A6C60D401A7C}" type="pres">
      <dgm:prSet presAssocID="{A31F418B-D99F-4290-B1CF-E8AAAD922E10}" presName="node" presStyleLbl="node1" presStyleIdx="4" presStyleCnt="8" custScaleX="161051" custScaleY="161051">
        <dgm:presLayoutVars>
          <dgm:bulletEnabled val="1"/>
        </dgm:presLayoutVars>
      </dgm:prSet>
      <dgm:spPr/>
    </dgm:pt>
    <dgm:pt modelId="{D8CE438C-BC66-4681-9309-195B32814C2D}" type="pres">
      <dgm:prSet presAssocID="{00B30504-90B9-4CD2-8147-78667F928BBD}" presName="sibTrans" presStyleLbl="sibTrans2D1" presStyleIdx="4" presStyleCnt="7" custScaleX="82645" custScaleY="82645"/>
      <dgm:spPr/>
    </dgm:pt>
    <dgm:pt modelId="{5532581F-8031-4037-B1B1-292F74B3EAC9}" type="pres">
      <dgm:prSet presAssocID="{00B30504-90B9-4CD2-8147-78667F928BBD}" presName="connectorText" presStyleLbl="sibTrans2D1" presStyleIdx="4" presStyleCnt="7"/>
      <dgm:spPr/>
    </dgm:pt>
    <dgm:pt modelId="{6C3BD8E6-0153-49A7-ACC9-C9F9D7615D9B}" type="pres">
      <dgm:prSet presAssocID="{553FCAB4-83BF-4760-97D5-36BA9ADED518}" presName="node" presStyleLbl="node1" presStyleIdx="5" presStyleCnt="8" custScaleX="161051" custScaleY="161051">
        <dgm:presLayoutVars>
          <dgm:bulletEnabled val="1"/>
        </dgm:presLayoutVars>
      </dgm:prSet>
      <dgm:spPr/>
    </dgm:pt>
    <dgm:pt modelId="{E2B1B3DF-E9E1-4F73-A618-3BB00815E827}" type="pres">
      <dgm:prSet presAssocID="{4479DCC4-6221-443C-B3AD-E75B7C9C5C45}" presName="sibTrans" presStyleLbl="sibTrans2D1" presStyleIdx="5" presStyleCnt="7" custScaleX="82645" custScaleY="82645"/>
      <dgm:spPr/>
    </dgm:pt>
    <dgm:pt modelId="{88C6ECFB-2783-4172-97FD-3DFEF8B0F3CE}" type="pres">
      <dgm:prSet presAssocID="{4479DCC4-6221-443C-B3AD-E75B7C9C5C45}" presName="connectorText" presStyleLbl="sibTrans2D1" presStyleIdx="5" presStyleCnt="7"/>
      <dgm:spPr/>
    </dgm:pt>
    <dgm:pt modelId="{9F34BFEC-E0AB-4A78-A4A3-CD4829B917F8}" type="pres">
      <dgm:prSet presAssocID="{51DD470E-6A0A-422D-9485-CB89DCB21687}" presName="node" presStyleLbl="node1" presStyleIdx="6" presStyleCnt="8" custScaleX="161051" custScaleY="161051">
        <dgm:presLayoutVars>
          <dgm:bulletEnabled val="1"/>
        </dgm:presLayoutVars>
      </dgm:prSet>
      <dgm:spPr/>
    </dgm:pt>
    <dgm:pt modelId="{FE17014B-9080-416F-87DC-50D2FEF59ED6}" type="pres">
      <dgm:prSet presAssocID="{E63FE4DD-E62A-422E-86EC-05B274B162F0}" presName="sibTrans" presStyleLbl="sibTrans2D1" presStyleIdx="6" presStyleCnt="7" custScaleX="82645" custScaleY="82645"/>
      <dgm:spPr/>
    </dgm:pt>
    <dgm:pt modelId="{3241F79F-3E9E-45E5-8C0F-04E468661A18}" type="pres">
      <dgm:prSet presAssocID="{E63FE4DD-E62A-422E-86EC-05B274B162F0}" presName="connectorText" presStyleLbl="sibTrans2D1" presStyleIdx="6" presStyleCnt="7"/>
      <dgm:spPr/>
    </dgm:pt>
    <dgm:pt modelId="{1AB2F182-6713-4DB2-8DBB-A7E84929210F}" type="pres">
      <dgm:prSet presAssocID="{02D0A0BA-7049-4781-B9EB-F483F828167E}" presName="node" presStyleLbl="node1" presStyleIdx="7" presStyleCnt="8" custScaleX="161051" custScaleY="161051">
        <dgm:presLayoutVars>
          <dgm:bulletEnabled val="1"/>
        </dgm:presLayoutVars>
      </dgm:prSet>
      <dgm:spPr/>
    </dgm:pt>
  </dgm:ptLst>
  <dgm:cxnLst>
    <dgm:cxn modelId="{86B0CE07-0710-4F75-BBCA-B3FF037E02CB}" type="presOf" srcId="{4479DCC4-6221-443C-B3AD-E75B7C9C5C45}" destId="{E2B1B3DF-E9E1-4F73-A618-3BB00815E827}" srcOrd="0" destOrd="0" presId="urn:microsoft.com/office/officeart/2005/8/layout/process5"/>
    <dgm:cxn modelId="{E1686809-9907-4C05-A6CE-CC5F242D058F}" srcId="{BB4CF9E4-C653-46CC-BA59-9127CA78AFC0}" destId="{9D0572A9-AA53-4AF9-97A7-D119D32AAD1A}" srcOrd="2" destOrd="0" parTransId="{851BA251-0323-4C25-94DA-1A430ABBC096}" sibTransId="{515A0A70-2264-4642-924B-E781C874D0E4}"/>
    <dgm:cxn modelId="{0D2BC113-E639-4648-9D6E-1FBEAEFA8CBC}" type="presOf" srcId="{3F5E3B7F-C703-4FB8-BE45-9156CE60949B}" destId="{F6B02BCD-DAF4-49D8-9013-91CA8FFAC98A}" srcOrd="0" destOrd="0" presId="urn:microsoft.com/office/officeart/2005/8/layout/process5"/>
    <dgm:cxn modelId="{02CDEA2C-EB48-44FE-A3FF-E6BA1159FE39}" type="presOf" srcId="{E63FE4DD-E62A-422E-86EC-05B274B162F0}" destId="{FE17014B-9080-416F-87DC-50D2FEF59ED6}" srcOrd="0" destOrd="0" presId="urn:microsoft.com/office/officeart/2005/8/layout/process5"/>
    <dgm:cxn modelId="{18F27037-9108-49B7-A42B-F437082995C7}" type="presOf" srcId="{00B30504-90B9-4CD2-8147-78667F928BBD}" destId="{D8CE438C-BC66-4681-9309-195B32814C2D}" srcOrd="0" destOrd="0" presId="urn:microsoft.com/office/officeart/2005/8/layout/process5"/>
    <dgm:cxn modelId="{2D5D3A3F-315C-4A8F-BA81-653AB9024996}" srcId="{BB4CF9E4-C653-46CC-BA59-9127CA78AFC0}" destId="{02D0A0BA-7049-4781-B9EB-F483F828167E}" srcOrd="7" destOrd="0" parTransId="{E3905EA6-B360-460B-AD74-8E3F80AB0ACF}" sibTransId="{2F1EEB72-EEE4-4A47-831D-4689BFBA4CFD}"/>
    <dgm:cxn modelId="{B6A7555D-C213-4D1B-8004-29CAC2DAED2C}" type="presOf" srcId="{515A0A70-2264-4642-924B-E781C874D0E4}" destId="{42717FCE-BA9F-4066-90F3-041E5F022A1C}" srcOrd="0" destOrd="0" presId="urn:microsoft.com/office/officeart/2005/8/layout/process5"/>
    <dgm:cxn modelId="{420C436A-A78C-47D0-B618-0D861A8AA609}" srcId="{BB4CF9E4-C653-46CC-BA59-9127CA78AFC0}" destId="{6096F1BA-9653-4794-BD96-BB59BBFE23DD}" srcOrd="3" destOrd="0" parTransId="{EAEE5D0D-9140-4E3D-9B67-0EFED98309F9}" sibTransId="{8B03D597-D899-4454-9D79-B08F82542CB4}"/>
    <dgm:cxn modelId="{D2485250-A98F-414D-929C-CB9F45EE4829}" type="presOf" srcId="{E63FE4DD-E62A-422E-86EC-05B274B162F0}" destId="{3241F79F-3E9E-45E5-8C0F-04E468661A18}" srcOrd="1" destOrd="0" presId="urn:microsoft.com/office/officeart/2005/8/layout/process5"/>
    <dgm:cxn modelId="{69E28F59-8DA6-4394-9D20-4E98C22C98A3}" srcId="{BB4CF9E4-C653-46CC-BA59-9127CA78AFC0}" destId="{A31F418B-D99F-4290-B1CF-E8AAAD922E10}" srcOrd="4" destOrd="0" parTransId="{C332A090-14D9-4EB1-AD4D-BED194D9C036}" sibTransId="{00B30504-90B9-4CD2-8147-78667F928BBD}"/>
    <dgm:cxn modelId="{0C7B167A-ADA9-433B-94F2-33700F8E3F5D}" type="presOf" srcId="{4479DCC4-6221-443C-B3AD-E75B7C9C5C45}" destId="{88C6ECFB-2783-4172-97FD-3DFEF8B0F3CE}" srcOrd="1" destOrd="0" presId="urn:microsoft.com/office/officeart/2005/8/layout/process5"/>
    <dgm:cxn modelId="{0FB9E65A-7C48-41CD-99BD-43F4F76E972B}" type="presOf" srcId="{BB4CF9E4-C653-46CC-BA59-9127CA78AFC0}" destId="{EBF78C41-9950-40BB-9A89-E519681E40E3}" srcOrd="0" destOrd="0" presId="urn:microsoft.com/office/officeart/2005/8/layout/process5"/>
    <dgm:cxn modelId="{54A1EB7A-0BA0-4D70-BCCE-56BD78505025}" type="presOf" srcId="{515A0A70-2264-4642-924B-E781C874D0E4}" destId="{ADDD3F1C-5D5B-48BE-BD8C-74C667CED198}" srcOrd="1" destOrd="0" presId="urn:microsoft.com/office/officeart/2005/8/layout/process5"/>
    <dgm:cxn modelId="{0C372E81-A265-4EA6-833B-79E9791FBF3A}" srcId="{BB4CF9E4-C653-46CC-BA59-9127CA78AFC0}" destId="{497778D1-B5F0-443A-9BB8-8A5AA529AD62}" srcOrd="0" destOrd="0" parTransId="{6C5F8D96-727D-4C7D-A891-5DCC8CDFFA07}" sibTransId="{3F5E3B7F-C703-4FB8-BE45-9156CE60949B}"/>
    <dgm:cxn modelId="{0FF6BA96-9B39-4F6C-A432-0D2614E92B66}" srcId="{BB4CF9E4-C653-46CC-BA59-9127CA78AFC0}" destId="{553FCAB4-83BF-4760-97D5-36BA9ADED518}" srcOrd="5" destOrd="0" parTransId="{E978D3A1-D845-4D6A-A593-2233BF424417}" sibTransId="{4479DCC4-6221-443C-B3AD-E75B7C9C5C45}"/>
    <dgm:cxn modelId="{0B725F9F-9867-4E94-9382-78706D99F6FE}" type="presOf" srcId="{6096F1BA-9653-4794-BD96-BB59BBFE23DD}" destId="{62B00349-98E2-48F4-BD47-C8A082F5383F}" srcOrd="0" destOrd="0" presId="urn:microsoft.com/office/officeart/2005/8/layout/process5"/>
    <dgm:cxn modelId="{E48E42AA-E023-40BB-9698-4561BACDDEAF}" type="presOf" srcId="{8B03D597-D899-4454-9D79-B08F82542CB4}" destId="{6486E00B-43D6-46F4-A83F-BB644A86D74A}" srcOrd="1" destOrd="0" presId="urn:microsoft.com/office/officeart/2005/8/layout/process5"/>
    <dgm:cxn modelId="{DEA6FBB1-8C90-454B-99D0-E8745756502E}" type="presOf" srcId="{95A6C1E1-3F16-4F7C-8819-FD1B30497711}" destId="{C39F8A64-5297-4C0A-8ED4-2E54D33DF9A7}" srcOrd="1" destOrd="0" presId="urn:microsoft.com/office/officeart/2005/8/layout/process5"/>
    <dgm:cxn modelId="{D59859B7-4898-40CB-A1D8-1B99B31EC7C0}" type="presOf" srcId="{553FCAB4-83BF-4760-97D5-36BA9ADED518}" destId="{6C3BD8E6-0153-49A7-ACC9-C9F9D7615D9B}" srcOrd="0" destOrd="0" presId="urn:microsoft.com/office/officeart/2005/8/layout/process5"/>
    <dgm:cxn modelId="{E7D68BC0-7AF9-40EE-97BC-AFE61B521C2D}" type="presOf" srcId="{C26CD657-A510-46D5-9D81-0FC36588A8ED}" destId="{4AF43CA7-8C4D-4777-B250-624040B7B1ED}" srcOrd="0" destOrd="0" presId="urn:microsoft.com/office/officeart/2005/8/layout/process5"/>
    <dgm:cxn modelId="{389A93C5-643B-4997-B005-D8F4B2718E9D}" type="presOf" srcId="{02D0A0BA-7049-4781-B9EB-F483F828167E}" destId="{1AB2F182-6713-4DB2-8DBB-A7E84929210F}" srcOrd="0" destOrd="0" presId="urn:microsoft.com/office/officeart/2005/8/layout/process5"/>
    <dgm:cxn modelId="{42EDB3CC-0622-4E79-BA2F-17631AC21F2D}" type="presOf" srcId="{9D0572A9-AA53-4AF9-97A7-D119D32AAD1A}" destId="{84538777-FE2C-4250-BA6E-6534349EEDD7}" srcOrd="0" destOrd="0" presId="urn:microsoft.com/office/officeart/2005/8/layout/process5"/>
    <dgm:cxn modelId="{7FBF91CF-D4E2-4718-B2C7-B0CFB9E17A52}" type="presOf" srcId="{95A6C1E1-3F16-4F7C-8819-FD1B30497711}" destId="{E0886AC8-4F29-4AF9-BBD9-DD0261E9A3BE}" srcOrd="0" destOrd="0" presId="urn:microsoft.com/office/officeart/2005/8/layout/process5"/>
    <dgm:cxn modelId="{CF1681D1-2241-4779-A646-DBA57241BC1E}" type="presOf" srcId="{00B30504-90B9-4CD2-8147-78667F928BBD}" destId="{5532581F-8031-4037-B1B1-292F74B3EAC9}" srcOrd="1" destOrd="0" presId="urn:microsoft.com/office/officeart/2005/8/layout/process5"/>
    <dgm:cxn modelId="{106B2FD8-C70B-45F8-8745-0A2F43537FE6}" type="presOf" srcId="{8B03D597-D899-4454-9D79-B08F82542CB4}" destId="{66495519-43F3-4947-9953-F090398C9928}" srcOrd="0" destOrd="0" presId="urn:microsoft.com/office/officeart/2005/8/layout/process5"/>
    <dgm:cxn modelId="{10A5F5DA-FD7C-40E1-B965-FE5DDB4D2DF8}" srcId="{BB4CF9E4-C653-46CC-BA59-9127CA78AFC0}" destId="{C26CD657-A510-46D5-9D81-0FC36588A8ED}" srcOrd="1" destOrd="0" parTransId="{EF995E12-471C-4CDE-A086-A536AFC08FC2}" sibTransId="{95A6C1E1-3F16-4F7C-8819-FD1B30497711}"/>
    <dgm:cxn modelId="{920981EF-03B0-495F-86E9-5C8552E9322A}" type="presOf" srcId="{3F5E3B7F-C703-4FB8-BE45-9156CE60949B}" destId="{F24C034C-33AA-452D-8A1C-9D388D432140}" srcOrd="1" destOrd="0" presId="urn:microsoft.com/office/officeart/2005/8/layout/process5"/>
    <dgm:cxn modelId="{63B9DBF2-0A69-4DC0-8CBC-962BCA218144}" type="presOf" srcId="{51DD470E-6A0A-422D-9485-CB89DCB21687}" destId="{9F34BFEC-E0AB-4A78-A4A3-CD4829B917F8}" srcOrd="0" destOrd="0" presId="urn:microsoft.com/office/officeart/2005/8/layout/process5"/>
    <dgm:cxn modelId="{74EE0EF9-768D-4DF9-89CA-C6908A72A0D1}" type="presOf" srcId="{A31F418B-D99F-4290-B1CF-E8AAAD922E10}" destId="{F5037ECA-1E79-4943-803C-A6C60D401A7C}" srcOrd="0" destOrd="0" presId="urn:microsoft.com/office/officeart/2005/8/layout/process5"/>
    <dgm:cxn modelId="{9401CEF9-46A2-42D4-A735-382DA370C91D}" srcId="{BB4CF9E4-C653-46CC-BA59-9127CA78AFC0}" destId="{51DD470E-6A0A-422D-9485-CB89DCB21687}" srcOrd="6" destOrd="0" parTransId="{FE6E4F32-FF0A-4227-9059-439EAB41F067}" sibTransId="{E63FE4DD-E62A-422E-86EC-05B274B162F0}"/>
    <dgm:cxn modelId="{E407C8FF-36E9-4125-9F80-CC442D217480}" type="presOf" srcId="{497778D1-B5F0-443A-9BB8-8A5AA529AD62}" destId="{BEDACE1A-069B-4E8C-94D7-3305724A026F}" srcOrd="0" destOrd="0" presId="urn:microsoft.com/office/officeart/2005/8/layout/process5"/>
    <dgm:cxn modelId="{ABCC632E-B387-4465-9F38-2ACF5E6A9165}" type="presParOf" srcId="{EBF78C41-9950-40BB-9A89-E519681E40E3}" destId="{BEDACE1A-069B-4E8C-94D7-3305724A026F}" srcOrd="0" destOrd="0" presId="urn:microsoft.com/office/officeart/2005/8/layout/process5"/>
    <dgm:cxn modelId="{904CEAC2-547F-4F6C-AA77-20DD2B240159}" type="presParOf" srcId="{EBF78C41-9950-40BB-9A89-E519681E40E3}" destId="{F6B02BCD-DAF4-49D8-9013-91CA8FFAC98A}" srcOrd="1" destOrd="0" presId="urn:microsoft.com/office/officeart/2005/8/layout/process5"/>
    <dgm:cxn modelId="{EB066F7B-D8BE-457E-AD1F-D376EA0A913D}" type="presParOf" srcId="{F6B02BCD-DAF4-49D8-9013-91CA8FFAC98A}" destId="{F24C034C-33AA-452D-8A1C-9D388D432140}" srcOrd="0" destOrd="0" presId="urn:microsoft.com/office/officeart/2005/8/layout/process5"/>
    <dgm:cxn modelId="{264CCEDB-4CC3-4B40-B688-DE9EE996CC17}" type="presParOf" srcId="{EBF78C41-9950-40BB-9A89-E519681E40E3}" destId="{4AF43CA7-8C4D-4777-B250-624040B7B1ED}" srcOrd="2" destOrd="0" presId="urn:microsoft.com/office/officeart/2005/8/layout/process5"/>
    <dgm:cxn modelId="{2147D8D3-B250-47AE-AA3F-1CC2A62F68AA}" type="presParOf" srcId="{EBF78C41-9950-40BB-9A89-E519681E40E3}" destId="{E0886AC8-4F29-4AF9-BBD9-DD0261E9A3BE}" srcOrd="3" destOrd="0" presId="urn:microsoft.com/office/officeart/2005/8/layout/process5"/>
    <dgm:cxn modelId="{0F3AA016-3D57-426D-A50E-D64CC887CA10}" type="presParOf" srcId="{E0886AC8-4F29-4AF9-BBD9-DD0261E9A3BE}" destId="{C39F8A64-5297-4C0A-8ED4-2E54D33DF9A7}" srcOrd="0" destOrd="0" presId="urn:microsoft.com/office/officeart/2005/8/layout/process5"/>
    <dgm:cxn modelId="{A75F73C9-FF1C-4A6B-B16D-B421201392B5}" type="presParOf" srcId="{EBF78C41-9950-40BB-9A89-E519681E40E3}" destId="{84538777-FE2C-4250-BA6E-6534349EEDD7}" srcOrd="4" destOrd="0" presId="urn:microsoft.com/office/officeart/2005/8/layout/process5"/>
    <dgm:cxn modelId="{6D7E75B6-0A3B-420D-A21F-2AFD30363012}" type="presParOf" srcId="{EBF78C41-9950-40BB-9A89-E519681E40E3}" destId="{42717FCE-BA9F-4066-90F3-041E5F022A1C}" srcOrd="5" destOrd="0" presId="urn:microsoft.com/office/officeart/2005/8/layout/process5"/>
    <dgm:cxn modelId="{2BBC5062-1A9B-42F6-A462-F715AADB3BC9}" type="presParOf" srcId="{42717FCE-BA9F-4066-90F3-041E5F022A1C}" destId="{ADDD3F1C-5D5B-48BE-BD8C-74C667CED198}" srcOrd="0" destOrd="0" presId="urn:microsoft.com/office/officeart/2005/8/layout/process5"/>
    <dgm:cxn modelId="{148CBA29-3D06-4F29-B8FA-F5505523EDD5}" type="presParOf" srcId="{EBF78C41-9950-40BB-9A89-E519681E40E3}" destId="{62B00349-98E2-48F4-BD47-C8A082F5383F}" srcOrd="6" destOrd="0" presId="urn:microsoft.com/office/officeart/2005/8/layout/process5"/>
    <dgm:cxn modelId="{B685EFDD-7205-4B7A-84E5-A5E76614B245}" type="presParOf" srcId="{EBF78C41-9950-40BB-9A89-E519681E40E3}" destId="{66495519-43F3-4947-9953-F090398C9928}" srcOrd="7" destOrd="0" presId="urn:microsoft.com/office/officeart/2005/8/layout/process5"/>
    <dgm:cxn modelId="{CDC08E86-2A45-42EB-8B98-CC9BFD4D574B}" type="presParOf" srcId="{66495519-43F3-4947-9953-F090398C9928}" destId="{6486E00B-43D6-46F4-A83F-BB644A86D74A}" srcOrd="0" destOrd="0" presId="urn:microsoft.com/office/officeart/2005/8/layout/process5"/>
    <dgm:cxn modelId="{DAA41621-1A1E-49CF-9120-05DDC9A338B7}" type="presParOf" srcId="{EBF78C41-9950-40BB-9A89-E519681E40E3}" destId="{F5037ECA-1E79-4943-803C-A6C60D401A7C}" srcOrd="8" destOrd="0" presId="urn:microsoft.com/office/officeart/2005/8/layout/process5"/>
    <dgm:cxn modelId="{B118BBC6-8622-4CFA-A11D-130D301ED43F}" type="presParOf" srcId="{EBF78C41-9950-40BB-9A89-E519681E40E3}" destId="{D8CE438C-BC66-4681-9309-195B32814C2D}" srcOrd="9" destOrd="0" presId="urn:microsoft.com/office/officeart/2005/8/layout/process5"/>
    <dgm:cxn modelId="{F049DFF4-22CD-4AA6-A53D-7B84830E3A07}" type="presParOf" srcId="{D8CE438C-BC66-4681-9309-195B32814C2D}" destId="{5532581F-8031-4037-B1B1-292F74B3EAC9}" srcOrd="0" destOrd="0" presId="urn:microsoft.com/office/officeart/2005/8/layout/process5"/>
    <dgm:cxn modelId="{8B0532D0-2D3A-42CF-999A-D05C156098AA}" type="presParOf" srcId="{EBF78C41-9950-40BB-9A89-E519681E40E3}" destId="{6C3BD8E6-0153-49A7-ACC9-C9F9D7615D9B}" srcOrd="10" destOrd="0" presId="urn:microsoft.com/office/officeart/2005/8/layout/process5"/>
    <dgm:cxn modelId="{1E9B6217-0526-4F5C-9BAC-949C3DD3C693}" type="presParOf" srcId="{EBF78C41-9950-40BB-9A89-E519681E40E3}" destId="{E2B1B3DF-E9E1-4F73-A618-3BB00815E827}" srcOrd="11" destOrd="0" presId="urn:microsoft.com/office/officeart/2005/8/layout/process5"/>
    <dgm:cxn modelId="{C6FA0042-215B-4E36-9C0F-19C431EFCC50}" type="presParOf" srcId="{E2B1B3DF-E9E1-4F73-A618-3BB00815E827}" destId="{88C6ECFB-2783-4172-97FD-3DFEF8B0F3CE}" srcOrd="0" destOrd="0" presId="urn:microsoft.com/office/officeart/2005/8/layout/process5"/>
    <dgm:cxn modelId="{411A82B8-194B-4BA6-858E-564415D94B44}" type="presParOf" srcId="{EBF78C41-9950-40BB-9A89-E519681E40E3}" destId="{9F34BFEC-E0AB-4A78-A4A3-CD4829B917F8}" srcOrd="12" destOrd="0" presId="urn:microsoft.com/office/officeart/2005/8/layout/process5"/>
    <dgm:cxn modelId="{9DC84374-6159-4C74-BBF0-5C8839572056}" type="presParOf" srcId="{EBF78C41-9950-40BB-9A89-E519681E40E3}" destId="{FE17014B-9080-416F-87DC-50D2FEF59ED6}" srcOrd="13" destOrd="0" presId="urn:microsoft.com/office/officeart/2005/8/layout/process5"/>
    <dgm:cxn modelId="{5978035F-8C51-444F-A32E-DF4C7BDA4C8C}" type="presParOf" srcId="{FE17014B-9080-416F-87DC-50D2FEF59ED6}" destId="{3241F79F-3E9E-45E5-8C0F-04E468661A18}" srcOrd="0" destOrd="0" presId="urn:microsoft.com/office/officeart/2005/8/layout/process5"/>
    <dgm:cxn modelId="{D91FC03E-6068-4B60-AA78-067C2409A687}" type="presParOf" srcId="{EBF78C41-9950-40BB-9A89-E519681E40E3}" destId="{1AB2F182-6713-4DB2-8DBB-A7E84929210F}" srcOrd="1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DACE1A-069B-4E8C-94D7-3305724A026F}">
      <dsp:nvSpPr>
        <dsp:cNvPr id="0" name=""/>
        <dsp:cNvSpPr/>
      </dsp:nvSpPr>
      <dsp:spPr>
        <a:xfrm>
          <a:off x="653380" y="3968"/>
          <a:ext cx="2182504" cy="1309502"/>
        </a:xfrm>
        <a:prstGeom prst="roundRect">
          <a:avLst>
            <a:gd name="adj" fmla="val 10000"/>
          </a:avLst>
        </a:prstGeom>
        <a:solidFill>
          <a:srgbClr val="A5BAC9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chemeClr val="tx1"/>
              </a:solidFill>
            </a:rPr>
            <a:t>Applicant meets with City Teammates to review application requirements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691734" y="42322"/>
        <a:ext cx="2105796" cy="1232794"/>
      </dsp:txXfrm>
    </dsp:sp>
    <dsp:sp modelId="{F6B02BCD-DAF4-49D8-9013-91CA8FFAC98A}">
      <dsp:nvSpPr>
        <dsp:cNvPr id="0" name=""/>
        <dsp:cNvSpPr/>
      </dsp:nvSpPr>
      <dsp:spPr>
        <a:xfrm>
          <a:off x="2980069" y="519842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rgbClr val="A5BAC9"/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2980069" y="575393"/>
        <a:ext cx="166204" cy="166651"/>
      </dsp:txXfrm>
    </dsp:sp>
    <dsp:sp modelId="{4AF43CA7-8C4D-4777-B250-624040B7B1ED}">
      <dsp:nvSpPr>
        <dsp:cNvPr id="0" name=""/>
        <dsp:cNvSpPr/>
      </dsp:nvSpPr>
      <dsp:spPr>
        <a:xfrm>
          <a:off x="3377949" y="3968"/>
          <a:ext cx="2182504" cy="1309502"/>
        </a:xfrm>
        <a:prstGeom prst="roundRect">
          <a:avLst>
            <a:gd name="adj" fmla="val 10000"/>
          </a:avLst>
        </a:prstGeom>
        <a:solidFill>
          <a:srgbClr val="EFD580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chemeClr val="tx1"/>
              </a:solidFill>
            </a:rPr>
            <a:t>GET INVOLVED: 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chemeClr val="tx1"/>
              </a:solidFill>
            </a:rPr>
            <a:t>Attend Applicant-hosted Neighborhood Information Meeting</a:t>
          </a:r>
        </a:p>
      </dsp:txBody>
      <dsp:txXfrm>
        <a:off x="3416303" y="42322"/>
        <a:ext cx="2105796" cy="1232794"/>
      </dsp:txXfrm>
    </dsp:sp>
    <dsp:sp modelId="{E0886AC8-4F29-4AF9-BBD9-DD0261E9A3BE}">
      <dsp:nvSpPr>
        <dsp:cNvPr id="0" name=""/>
        <dsp:cNvSpPr/>
      </dsp:nvSpPr>
      <dsp:spPr>
        <a:xfrm>
          <a:off x="5704638" y="519842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rgbClr val="A5BAC9"/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5704638" y="575393"/>
        <a:ext cx="166204" cy="166651"/>
      </dsp:txXfrm>
    </dsp:sp>
    <dsp:sp modelId="{84538777-FE2C-4250-BA6E-6534349EEDD7}">
      <dsp:nvSpPr>
        <dsp:cNvPr id="0" name=""/>
        <dsp:cNvSpPr/>
      </dsp:nvSpPr>
      <dsp:spPr>
        <a:xfrm>
          <a:off x="6102519" y="3968"/>
          <a:ext cx="2182504" cy="1309502"/>
        </a:xfrm>
        <a:prstGeom prst="roundRect">
          <a:avLst>
            <a:gd name="adj" fmla="val 10000"/>
          </a:avLst>
        </a:prstGeom>
        <a:solidFill>
          <a:srgbClr val="A5BAC9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chemeClr val="tx1"/>
              </a:solidFill>
            </a:rPr>
            <a:t>Applicant submits Development Application within 60 days of Neighborhood Information Meeting</a:t>
          </a:r>
        </a:p>
      </dsp:txBody>
      <dsp:txXfrm>
        <a:off x="6140873" y="42322"/>
        <a:ext cx="2105796" cy="1232794"/>
      </dsp:txXfrm>
    </dsp:sp>
    <dsp:sp modelId="{42717FCE-BA9F-4066-90F3-041E5F022A1C}">
      <dsp:nvSpPr>
        <dsp:cNvPr id="0" name=""/>
        <dsp:cNvSpPr/>
      </dsp:nvSpPr>
      <dsp:spPr>
        <a:xfrm rot="5400000">
          <a:off x="7075054" y="1437495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rgbClr val="A5BAC9"/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-5400000">
        <a:off x="7110446" y="1457654"/>
        <a:ext cx="166651" cy="166204"/>
      </dsp:txXfrm>
    </dsp:sp>
    <dsp:sp modelId="{62B00349-98E2-48F4-BD47-C8A082F5383F}">
      <dsp:nvSpPr>
        <dsp:cNvPr id="0" name=""/>
        <dsp:cNvSpPr/>
      </dsp:nvSpPr>
      <dsp:spPr>
        <a:xfrm>
          <a:off x="6102519" y="1855535"/>
          <a:ext cx="2182504" cy="1309502"/>
        </a:xfrm>
        <a:prstGeom prst="roundRect">
          <a:avLst>
            <a:gd name="adj" fmla="val 10000"/>
          </a:avLst>
        </a:prstGeom>
        <a:solidFill>
          <a:srgbClr val="A5BAC9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>
              <a:solidFill>
                <a:schemeClr val="tx1"/>
              </a:solidFill>
            </a:rPr>
            <a:t>Full Application Review by City, County, &amp; State departments within 14 days of receiving application</a:t>
          </a:r>
        </a:p>
      </dsp:txBody>
      <dsp:txXfrm>
        <a:off x="6140873" y="1893889"/>
        <a:ext cx="2105796" cy="1232794"/>
      </dsp:txXfrm>
    </dsp:sp>
    <dsp:sp modelId="{66495519-43F3-4947-9953-F090398C9928}">
      <dsp:nvSpPr>
        <dsp:cNvPr id="0" name=""/>
        <dsp:cNvSpPr/>
      </dsp:nvSpPr>
      <dsp:spPr>
        <a:xfrm rot="10800000">
          <a:off x="5720900" y="2371410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rgbClr val="A5BAC9"/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10800000">
        <a:off x="5792130" y="2426961"/>
        <a:ext cx="166204" cy="166651"/>
      </dsp:txXfrm>
    </dsp:sp>
    <dsp:sp modelId="{F5037ECA-1E79-4943-803C-A6C60D401A7C}">
      <dsp:nvSpPr>
        <dsp:cNvPr id="0" name=""/>
        <dsp:cNvSpPr/>
      </dsp:nvSpPr>
      <dsp:spPr>
        <a:xfrm>
          <a:off x="3377949" y="1855535"/>
          <a:ext cx="2182504" cy="1309502"/>
        </a:xfrm>
        <a:prstGeom prst="roundRect">
          <a:avLst>
            <a:gd name="adj" fmla="val 10000"/>
          </a:avLst>
        </a:prstGeom>
        <a:solidFill>
          <a:srgbClr val="EFD580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chemeClr val="tx1"/>
              </a:solidFill>
            </a:rPr>
            <a:t>GET INVOLVED: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chemeClr val="tx1"/>
              </a:solidFill>
            </a:rPr>
            <a:t>Attend the Planning &amp; Zoning Commission Meeting, where a recommendation will be made to City Council</a:t>
          </a:r>
        </a:p>
      </dsp:txBody>
      <dsp:txXfrm>
        <a:off x="3416303" y="1893889"/>
        <a:ext cx="2105796" cy="1232794"/>
      </dsp:txXfrm>
    </dsp:sp>
    <dsp:sp modelId="{D8CE438C-BC66-4681-9309-195B32814C2D}">
      <dsp:nvSpPr>
        <dsp:cNvPr id="0" name=""/>
        <dsp:cNvSpPr/>
      </dsp:nvSpPr>
      <dsp:spPr>
        <a:xfrm rot="10800000">
          <a:off x="2996330" y="2371410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rgbClr val="A5BAC9"/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10800000">
        <a:off x="3067560" y="2426961"/>
        <a:ext cx="166204" cy="166651"/>
      </dsp:txXfrm>
    </dsp:sp>
    <dsp:sp modelId="{6C3BD8E6-0153-49A7-ACC9-C9F9D7615D9B}">
      <dsp:nvSpPr>
        <dsp:cNvPr id="0" name=""/>
        <dsp:cNvSpPr/>
      </dsp:nvSpPr>
      <dsp:spPr>
        <a:xfrm>
          <a:off x="653380" y="1855535"/>
          <a:ext cx="2182504" cy="1309502"/>
        </a:xfrm>
        <a:prstGeom prst="roundRect">
          <a:avLst>
            <a:gd name="adj" fmla="val 10000"/>
          </a:avLst>
        </a:prstGeom>
        <a:solidFill>
          <a:srgbClr val="EFD580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chemeClr val="tx1"/>
              </a:solidFill>
            </a:rPr>
            <a:t>GET INVOLVED: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chemeClr val="tx1"/>
              </a:solidFill>
            </a:rPr>
            <a:t>Attend the City Council Public Hearing, where a decision will be made on the application</a:t>
          </a:r>
        </a:p>
      </dsp:txBody>
      <dsp:txXfrm>
        <a:off x="691734" y="1893889"/>
        <a:ext cx="2105796" cy="1232794"/>
      </dsp:txXfrm>
    </dsp:sp>
    <dsp:sp modelId="{E2B1B3DF-E9E1-4F73-A618-3BB00815E827}">
      <dsp:nvSpPr>
        <dsp:cNvPr id="0" name=""/>
        <dsp:cNvSpPr/>
      </dsp:nvSpPr>
      <dsp:spPr>
        <a:xfrm rot="5400000">
          <a:off x="1625915" y="3289063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rgbClr val="A5BAC9"/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-5400000">
        <a:off x="1661307" y="3309222"/>
        <a:ext cx="166651" cy="166204"/>
      </dsp:txXfrm>
    </dsp:sp>
    <dsp:sp modelId="{9F34BFEC-E0AB-4A78-A4A3-CD4829B917F8}">
      <dsp:nvSpPr>
        <dsp:cNvPr id="0" name=""/>
        <dsp:cNvSpPr/>
      </dsp:nvSpPr>
      <dsp:spPr>
        <a:xfrm>
          <a:off x="653380" y="3707103"/>
          <a:ext cx="2182504" cy="1309502"/>
        </a:xfrm>
        <a:prstGeom prst="roundRect">
          <a:avLst>
            <a:gd name="adj" fmla="val 10000"/>
          </a:avLst>
        </a:prstGeom>
        <a:solidFill>
          <a:srgbClr val="A5BAC9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chemeClr val="tx1"/>
              </a:solidFill>
            </a:rPr>
            <a:t>Applicant completes other required applications &amp; sign-offs (i.e. GDP, Final Plat, SDP, CUP, etc.)</a:t>
          </a:r>
        </a:p>
      </dsp:txBody>
      <dsp:txXfrm>
        <a:off x="691734" y="3745457"/>
        <a:ext cx="2105796" cy="1232794"/>
      </dsp:txXfrm>
    </dsp:sp>
    <dsp:sp modelId="{FE17014B-9080-416F-87DC-50D2FEF59ED6}">
      <dsp:nvSpPr>
        <dsp:cNvPr id="0" name=""/>
        <dsp:cNvSpPr/>
      </dsp:nvSpPr>
      <dsp:spPr>
        <a:xfrm>
          <a:off x="2980069" y="4222977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rgbClr val="A5BAC9"/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2980069" y="4278528"/>
        <a:ext cx="166204" cy="166651"/>
      </dsp:txXfrm>
    </dsp:sp>
    <dsp:sp modelId="{1AB2F182-6713-4DB2-8DBB-A7E84929210F}">
      <dsp:nvSpPr>
        <dsp:cNvPr id="0" name=""/>
        <dsp:cNvSpPr/>
      </dsp:nvSpPr>
      <dsp:spPr>
        <a:xfrm>
          <a:off x="3377949" y="3707103"/>
          <a:ext cx="2182504" cy="1309502"/>
        </a:xfrm>
        <a:prstGeom prst="roundRect">
          <a:avLst>
            <a:gd name="adj" fmla="val 10000"/>
          </a:avLst>
        </a:prstGeom>
        <a:solidFill>
          <a:srgbClr val="A5BAC9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chemeClr val="tx1"/>
              </a:solidFill>
            </a:rPr>
            <a:t>Applicant proceeds with Project</a:t>
          </a:r>
        </a:p>
      </dsp:txBody>
      <dsp:txXfrm>
        <a:off x="3416303" y="3745457"/>
        <a:ext cx="2105796" cy="12327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821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933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035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515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547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171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618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18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851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795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24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028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communitydevelopment@rochestermn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Presentation Name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Applicant Name/Business Name</a:t>
            </a:r>
          </a:p>
          <a:p>
            <a:r>
              <a:rPr lang="en-US" dirty="0"/>
              <a:t>Date of Meeting</a:t>
            </a:r>
          </a:p>
          <a:p>
            <a:endParaRPr lang="en-US" dirty="0"/>
          </a:p>
        </p:txBody>
      </p:sp>
      <p:sp>
        <p:nvSpPr>
          <p:cNvPr id="5" name="Rectangle 4" descr="Use this PowerPoint as an example of what should be included in a Neighborhood Information Meeting (NIM) presentation for Rezoning."/>
          <p:cNvSpPr/>
          <p:nvPr/>
        </p:nvSpPr>
        <p:spPr>
          <a:xfrm>
            <a:off x="319314" y="4963886"/>
            <a:ext cx="11538857" cy="10473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51544" y="5138058"/>
            <a:ext cx="11175999" cy="11321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NOTE: Use this PowerPoint as an example of what should be included in a Neighborhood Information Meeting (NIM) presentation for Rezoning.</a:t>
            </a:r>
          </a:p>
        </p:txBody>
      </p:sp>
    </p:spTree>
    <p:extLst>
      <p:ext uri="{BB962C8B-B14F-4D97-AF65-F5344CB8AC3E}">
        <p14:creationId xmlns:p14="http://schemas.microsoft.com/office/powerpoint/2010/main" val="2102228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Traffic Impacts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Details on Preliminary Trip Generation Analysis/how much additional traffic could be generated.</a:t>
            </a:r>
          </a:p>
        </p:txBody>
      </p:sp>
    </p:spTree>
    <p:extLst>
      <p:ext uri="{BB962C8B-B14F-4D97-AF65-F5344CB8AC3E}">
        <p14:creationId xmlns:p14="http://schemas.microsoft.com/office/powerpoint/2010/main" val="29318016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Existing &amp; Future Environmental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Description (i.e. wetlands, soils, groundwater conditions, floodplains, etc.).</a:t>
            </a:r>
          </a:p>
        </p:txBody>
      </p:sp>
    </p:spTree>
    <p:extLst>
      <p:ext uri="{BB962C8B-B14F-4D97-AF65-F5344CB8AC3E}">
        <p14:creationId xmlns:p14="http://schemas.microsoft.com/office/powerpoint/2010/main" val="30786709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13240"/>
            <a:ext cx="12192000" cy="1325563"/>
          </a:xfrm>
        </p:spPr>
        <p:txBody>
          <a:bodyPr/>
          <a:lstStyle/>
          <a:p>
            <a:pPr algn="ctr"/>
            <a:r>
              <a:rPr lang="en-US" b="1" dirty="0"/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436261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Still have 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Contact the City of Rochester’s Community Development Department with any questions about this application type via email </a:t>
            </a:r>
            <a:r>
              <a:rPr lang="en-US" dirty="0">
                <a:hlinkClick r:id="rId2"/>
              </a:rPr>
              <a:t>communitydevelopment@rochestermn.gov</a:t>
            </a:r>
            <a:r>
              <a:rPr lang="en-US" dirty="0"/>
              <a:t>  or phone (507-328-2600).</a:t>
            </a:r>
          </a:p>
        </p:txBody>
      </p:sp>
    </p:spTree>
    <p:extLst>
      <p:ext uri="{BB962C8B-B14F-4D97-AF65-F5344CB8AC3E}">
        <p14:creationId xmlns:p14="http://schemas.microsoft.com/office/powerpoint/2010/main" val="2530304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fontAlgn="ctr"/>
            <a:r>
              <a:rPr lang="en-US" sz="2600" dirty="0"/>
              <a:t>Introductions</a:t>
            </a:r>
          </a:p>
          <a:p>
            <a:pPr fontAlgn="ctr"/>
            <a:r>
              <a:rPr lang="en-US" sz="2600" dirty="0"/>
              <a:t>About our Project</a:t>
            </a:r>
          </a:p>
          <a:p>
            <a:pPr fontAlgn="ctr"/>
            <a:r>
              <a:rPr lang="en-US" sz="2600" dirty="0"/>
              <a:t>The Application Process</a:t>
            </a:r>
          </a:p>
          <a:p>
            <a:pPr fontAlgn="ctr"/>
            <a:r>
              <a:rPr lang="en-US" sz="2600" dirty="0"/>
              <a:t>Exhibits:</a:t>
            </a:r>
          </a:p>
          <a:p>
            <a:pPr lvl="1" fontAlgn="ctr"/>
            <a:r>
              <a:rPr lang="en-US" sz="2600" dirty="0"/>
              <a:t>Current &amp; Proposed Zoning Map </a:t>
            </a:r>
          </a:p>
          <a:p>
            <a:pPr lvl="1" fontAlgn="ctr"/>
            <a:r>
              <a:rPr lang="en-US" sz="2600" dirty="0"/>
              <a:t>Massing Permitted</a:t>
            </a:r>
          </a:p>
          <a:p>
            <a:pPr lvl="1" fontAlgn="ctr"/>
            <a:r>
              <a:rPr lang="en-US" sz="2600" dirty="0"/>
              <a:t>Dimensional Standards</a:t>
            </a:r>
          </a:p>
          <a:p>
            <a:pPr lvl="1" fontAlgn="ctr"/>
            <a:r>
              <a:rPr lang="en-US" sz="2600" dirty="0"/>
              <a:t>Permitted Uses of the Existing &amp; Proposed Zoning Districts</a:t>
            </a:r>
          </a:p>
          <a:p>
            <a:pPr fontAlgn="ctr"/>
            <a:r>
              <a:rPr lang="en-US" sz="2600" dirty="0"/>
              <a:t>Traffic Impacts</a:t>
            </a:r>
          </a:p>
          <a:p>
            <a:pPr fontAlgn="ctr"/>
            <a:r>
              <a:rPr lang="en-US" sz="2600" dirty="0"/>
              <a:t>Q&amp;A</a:t>
            </a:r>
          </a:p>
          <a:p>
            <a:pPr lvl="1" fontAlgn="ctr"/>
            <a:endParaRPr lang="en-US" sz="2600" dirty="0"/>
          </a:p>
          <a:p>
            <a:pPr fontAlgn="ct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367629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ctr">
              <a:buNone/>
            </a:pPr>
            <a:r>
              <a:rPr lang="en-US" dirty="0"/>
              <a:t>Introduce yourself and/or your team.</a:t>
            </a:r>
          </a:p>
        </p:txBody>
      </p:sp>
    </p:spTree>
    <p:extLst>
      <p:ext uri="{BB962C8B-B14F-4D97-AF65-F5344CB8AC3E}">
        <p14:creationId xmlns:p14="http://schemas.microsoft.com/office/powerpoint/2010/main" val="1671971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About our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ctr">
              <a:buNone/>
            </a:pPr>
            <a:r>
              <a:rPr lang="en-US" dirty="0"/>
              <a:t>Brief description.</a:t>
            </a:r>
          </a:p>
        </p:txBody>
      </p:sp>
    </p:spTree>
    <p:extLst>
      <p:ext uri="{BB962C8B-B14F-4D97-AF65-F5344CB8AC3E}">
        <p14:creationId xmlns:p14="http://schemas.microsoft.com/office/powerpoint/2010/main" val="4244733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Application Process</a:t>
            </a:r>
          </a:p>
        </p:txBody>
      </p:sp>
      <p:graphicFrame>
        <p:nvGraphicFramePr>
          <p:cNvPr id="6" name="Diagram 5" descr="The application process flow chart."/>
          <p:cNvGraphicFramePr/>
          <p:nvPr>
            <p:extLst>
              <p:ext uri="{D42A27DB-BD31-4B8C-83A1-F6EECF244321}">
                <p14:modId xmlns:p14="http://schemas.microsoft.com/office/powerpoint/2010/main" val="3482287837"/>
              </p:ext>
            </p:extLst>
          </p:nvPr>
        </p:nvGraphicFramePr>
        <p:xfrm>
          <a:off x="1626798" y="1539473"/>
          <a:ext cx="8938404" cy="50205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9608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57121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Current &amp; Proposed Zoning Map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558637"/>
            <a:ext cx="3932237" cy="4310351"/>
          </a:xfrm>
        </p:spPr>
        <p:txBody>
          <a:bodyPr/>
          <a:lstStyle/>
          <a:p>
            <a:r>
              <a:rPr lang="en-US" dirty="0"/>
              <a:t>Description (including scale).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"/>
            <a:ext cx="7008812" cy="6858000"/>
          </a:xfrm>
          <a:pattFill prst="pct5">
            <a:fgClr>
              <a:srgbClr val="A5BAC9"/>
            </a:fgClr>
            <a:bgClr>
              <a:schemeClr val="bg1"/>
            </a:bgClr>
          </a:pattFill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48927" y="1558637"/>
            <a:ext cx="54773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/>
              <a:t>Add Exhibit/Pictures</a:t>
            </a:r>
          </a:p>
        </p:txBody>
      </p:sp>
    </p:spTree>
    <p:extLst>
      <p:ext uri="{BB962C8B-B14F-4D97-AF65-F5344CB8AC3E}">
        <p14:creationId xmlns:p14="http://schemas.microsoft.com/office/powerpoint/2010/main" val="2887619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571212"/>
          </a:xfrm>
        </p:spPr>
        <p:txBody>
          <a:bodyPr>
            <a:normAutofit/>
          </a:bodyPr>
          <a:lstStyle/>
          <a:p>
            <a:r>
              <a:rPr lang="en-US" b="1" dirty="0"/>
              <a:t>Massing Permitted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558637"/>
            <a:ext cx="3932237" cy="4310351"/>
          </a:xfrm>
        </p:spPr>
        <p:txBody>
          <a:bodyPr/>
          <a:lstStyle/>
          <a:p>
            <a:r>
              <a:rPr lang="en-US" dirty="0"/>
              <a:t>Description (including both existing zoning district and proposed zoning district).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"/>
            <a:ext cx="7008812" cy="6858000"/>
          </a:xfrm>
          <a:pattFill prst="pct5">
            <a:fgClr>
              <a:srgbClr val="A5BAC9"/>
            </a:fgClr>
            <a:bgClr>
              <a:schemeClr val="bg1"/>
            </a:bgClr>
          </a:pattFill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48927" y="1558637"/>
            <a:ext cx="54773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/>
              <a:t>Add Exhibit/Pictures</a:t>
            </a:r>
          </a:p>
        </p:txBody>
      </p:sp>
    </p:spTree>
    <p:extLst>
      <p:ext uri="{BB962C8B-B14F-4D97-AF65-F5344CB8AC3E}">
        <p14:creationId xmlns:p14="http://schemas.microsoft.com/office/powerpoint/2010/main" val="3225007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571212"/>
          </a:xfrm>
        </p:spPr>
        <p:txBody>
          <a:bodyPr>
            <a:normAutofit/>
          </a:bodyPr>
          <a:lstStyle/>
          <a:p>
            <a:r>
              <a:rPr lang="en-US" b="1" dirty="0"/>
              <a:t>Dimensional Standards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558637"/>
            <a:ext cx="3932237" cy="4310351"/>
          </a:xfrm>
        </p:spPr>
        <p:txBody>
          <a:bodyPr/>
          <a:lstStyle/>
          <a:p>
            <a:r>
              <a:rPr lang="en-US" dirty="0"/>
              <a:t>Description (including both existing zoning district and proposed zoning district)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"/>
            <a:ext cx="7008812" cy="6858000"/>
          </a:xfrm>
          <a:pattFill prst="pct5">
            <a:fgClr>
              <a:srgbClr val="A5BAC9"/>
            </a:fgClr>
            <a:bgClr>
              <a:schemeClr val="bg1"/>
            </a:bgClr>
          </a:pattFill>
        </p:spPr>
        <p:txBody>
          <a:bodyPr/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948927" y="1558637"/>
            <a:ext cx="54773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/>
              <a:t>Add Exhibit/Pictures</a:t>
            </a:r>
          </a:p>
        </p:txBody>
      </p:sp>
    </p:spTree>
    <p:extLst>
      <p:ext uri="{BB962C8B-B14F-4D97-AF65-F5344CB8AC3E}">
        <p14:creationId xmlns:p14="http://schemas.microsoft.com/office/powerpoint/2010/main" val="1202645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57121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Permitted Uses of the Existing &amp; Proposed Zoning Districts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558637"/>
            <a:ext cx="3932237" cy="4310351"/>
          </a:xfrm>
        </p:spPr>
        <p:txBody>
          <a:bodyPr/>
          <a:lstStyle/>
          <a:p>
            <a:r>
              <a:rPr lang="en-US" dirty="0"/>
              <a:t>Description (including both existing zoning district and proposed zoning district).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"/>
            <a:ext cx="7008812" cy="6858000"/>
          </a:xfrm>
          <a:pattFill prst="pct5">
            <a:fgClr>
              <a:srgbClr val="A5BAC9"/>
            </a:fgClr>
            <a:bgClr>
              <a:schemeClr val="bg1"/>
            </a:bgClr>
          </a:pattFill>
        </p:spPr>
        <p:txBody>
          <a:bodyPr/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948927" y="1558637"/>
            <a:ext cx="54773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/>
              <a:t>Add Exhibit/Pictures</a:t>
            </a:r>
          </a:p>
        </p:txBody>
      </p:sp>
    </p:spTree>
    <p:extLst>
      <p:ext uri="{BB962C8B-B14F-4D97-AF65-F5344CB8AC3E}">
        <p14:creationId xmlns:p14="http://schemas.microsoft.com/office/powerpoint/2010/main" val="1509309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_activity xmlns="893f8f77-6667-4781-8604-dd02633b93e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A9C3BD13DEDA4B821E9A5E066E8856" ma:contentTypeVersion="15" ma:contentTypeDescription="Create a new document." ma:contentTypeScope="" ma:versionID="5d9c16613e65d2edf93be758f905869e">
  <xsd:schema xmlns:xsd="http://www.w3.org/2001/XMLSchema" xmlns:xs="http://www.w3.org/2001/XMLSchema" xmlns:p="http://schemas.microsoft.com/office/2006/metadata/properties" xmlns:ns1="http://schemas.microsoft.com/sharepoint/v3" xmlns:ns3="14747498-61e2-404a-8fdd-aa9d2850c18e" xmlns:ns4="893f8f77-6667-4781-8604-dd02633b93e5" targetNamespace="http://schemas.microsoft.com/office/2006/metadata/properties" ma:root="true" ma:fieldsID="897df6048460e5b0c6c4bb26c477864c" ns1:_="" ns3:_="" ns4:_="">
    <xsd:import namespace="http://schemas.microsoft.com/sharepoint/v3"/>
    <xsd:import namespace="14747498-61e2-404a-8fdd-aa9d2850c18e"/>
    <xsd:import namespace="893f8f77-6667-4781-8604-dd02633b93e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1:_ip_UnifiedCompliancePolicyProperties" minOccurs="0"/>
                <xsd:element ref="ns1:_ip_UnifiedCompliancePolicyUIAction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LengthInSeconds" minOccurs="0"/>
                <xsd:element ref="ns4:MediaServiceLocation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747498-61e2-404a-8fdd-aa9d2850c18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3f8f77-6667-4781-8604-dd02633b93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B932F30-D788-46F0-ADAA-EBE78E54DB5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0F86A82-E8B4-4DB1-88A0-C859D44EF83B}">
  <ds:schemaRefs>
    <ds:schemaRef ds:uri="http://schemas.microsoft.com/office/2006/documentManagement/types"/>
    <ds:schemaRef ds:uri="893f8f77-6667-4781-8604-dd02633b93e5"/>
    <ds:schemaRef ds:uri="http://purl.org/dc/elements/1.1/"/>
    <ds:schemaRef ds:uri="http://schemas.microsoft.com/office/2006/metadata/properties"/>
    <ds:schemaRef ds:uri="http://schemas.microsoft.com/sharepoint/v3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14747498-61e2-404a-8fdd-aa9d2850c18e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9E51457-06B7-477C-A29E-412A4F5DCF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4747498-61e2-404a-8fdd-aa9d2850c18e"/>
    <ds:schemaRef ds:uri="893f8f77-6667-4781-8604-dd02633b93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345</Words>
  <Application>Microsoft Office PowerPoint</Application>
  <PresentationFormat>Widescreen</PresentationFormat>
  <Paragraphs>50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Presentation Name</vt:lpstr>
      <vt:lpstr>Overview</vt:lpstr>
      <vt:lpstr>Introduction</vt:lpstr>
      <vt:lpstr>About our Project</vt:lpstr>
      <vt:lpstr>The Application Process</vt:lpstr>
      <vt:lpstr>Current &amp; Proposed Zoning Map</vt:lpstr>
      <vt:lpstr>Massing Permitted</vt:lpstr>
      <vt:lpstr>Dimensional Standards</vt:lpstr>
      <vt:lpstr>Permitted Uses of the Existing &amp; Proposed Zoning Districts</vt:lpstr>
      <vt:lpstr>Traffic Impacts</vt:lpstr>
      <vt:lpstr>Existing &amp; Future Environmental Features</vt:lpstr>
      <vt:lpstr>Q&amp;A</vt:lpstr>
      <vt:lpstr>Still have Questions?</vt:lpstr>
    </vt:vector>
  </TitlesOfParts>
  <Company>City of Rochester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Neighborhood Information Meeting</dc:title>
  <dc:creator>Schuler, Jessica</dc:creator>
  <cp:lastModifiedBy>Janelle McGee</cp:lastModifiedBy>
  <cp:revision>19</cp:revision>
  <dcterms:created xsi:type="dcterms:W3CDTF">2022-11-30T16:54:25Z</dcterms:created>
  <dcterms:modified xsi:type="dcterms:W3CDTF">2026-03-10T15:33:09Z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0x0101001BA9C3BD13DEDA4B821E9A5E066E8856</vt:lpwstr>
  </property>
</Properties>
</file>