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71" r:id="rId7"/>
    <p:sldId id="273" r:id="rId8"/>
    <p:sldId id="265" r:id="rId9"/>
    <p:sldId id="264" r:id="rId10"/>
    <p:sldId id="268" r:id="rId11"/>
    <p:sldId id="269" r:id="rId12"/>
    <p:sldId id="270" r:id="rId13"/>
    <p:sldId id="266" r:id="rId14"/>
    <p:sldId id="267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580"/>
    <a:srgbClr val="A5BAC9"/>
    <a:srgbClr val="0058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8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4CF9E4-C653-46CC-BA59-9127CA78AFC0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7778D1-B5F0-443A-9BB8-8A5AA529AD62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meets with City Teammates to review application requirements</a:t>
          </a:r>
        </a:p>
      </dgm:t>
    </dgm:pt>
    <dgm:pt modelId="{6C5F8D96-727D-4C7D-A891-5DCC8CDFFA07}" type="parTrans" cxnId="{0C372E81-A265-4EA6-833B-79E9791FBF3A}">
      <dgm:prSet/>
      <dgm:spPr/>
      <dgm:t>
        <a:bodyPr/>
        <a:lstStyle/>
        <a:p>
          <a:endParaRPr lang="en-US"/>
        </a:p>
      </dgm:t>
    </dgm:pt>
    <dgm:pt modelId="{3F5E3B7F-C703-4FB8-BE45-9156CE60949B}" type="sibTrans" cxnId="{0C372E81-A265-4EA6-833B-79E9791FBF3A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D09C4319-8B1A-4DDA-AC47-E359391A0595}">
      <dgm:prSet phldrT="[Text]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GET INVOLVED: </a:t>
          </a:r>
        </a:p>
        <a:p>
          <a:r>
            <a:rPr lang="en-US" b="1" dirty="0">
              <a:solidFill>
                <a:schemeClr val="tx1"/>
              </a:solidFill>
            </a:rPr>
            <a:t>Attend Applicant-hosted Neighborhood Information Meeting</a:t>
          </a:r>
        </a:p>
      </dgm:t>
    </dgm:pt>
    <dgm:pt modelId="{59A11ABC-972D-4C83-92AA-0BECB80D9C52}" type="parTrans" cxnId="{571588DA-2552-49A9-A440-407F35BEE463}">
      <dgm:prSet/>
      <dgm:spPr/>
      <dgm:t>
        <a:bodyPr/>
        <a:lstStyle/>
        <a:p>
          <a:endParaRPr lang="en-US"/>
        </a:p>
      </dgm:t>
    </dgm:pt>
    <dgm:pt modelId="{485484B8-BD8D-48F9-BF33-C391E04CCC15}" type="sibTrans" cxnId="{571588DA-2552-49A9-A440-407F35BEE463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F594E54F-0DF3-41FA-82C3-607CB99C0201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Applicant submits Development Application </a:t>
          </a:r>
          <a:r>
            <a:rPr lang="en-US" b="1">
              <a:solidFill>
                <a:schemeClr val="tx1"/>
              </a:solidFill>
            </a:rPr>
            <a:t>within 60 </a:t>
          </a:r>
          <a:r>
            <a:rPr lang="en-US" b="1" dirty="0">
              <a:solidFill>
                <a:schemeClr val="tx1"/>
              </a:solidFill>
            </a:rPr>
            <a:t>days of Neighborhood Information Meeting</a:t>
          </a:r>
        </a:p>
      </dgm:t>
    </dgm:pt>
    <dgm:pt modelId="{F8AAA13B-5159-4197-BE2D-CB836F70D49E}" type="parTrans" cxnId="{4C007A6D-02EB-4515-B1E3-E753908D6014}">
      <dgm:prSet/>
      <dgm:spPr/>
      <dgm:t>
        <a:bodyPr/>
        <a:lstStyle/>
        <a:p>
          <a:endParaRPr lang="en-US"/>
        </a:p>
      </dgm:t>
    </dgm:pt>
    <dgm:pt modelId="{29A9F83A-58B7-4E96-B6B8-8EAD92715EFD}" type="sibTrans" cxnId="{4C007A6D-02EB-4515-B1E3-E753908D6014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228C9BCE-DEB4-4206-9CC7-9C58BDA8B847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gm:t>
    </dgm:pt>
    <dgm:pt modelId="{656635C3-7B2C-4045-91D5-CBFA14169054}" type="parTrans" cxnId="{96BD3492-C53B-478B-995B-64AEC967940B}">
      <dgm:prSet/>
      <dgm:spPr/>
      <dgm:t>
        <a:bodyPr/>
        <a:lstStyle/>
        <a:p>
          <a:endParaRPr lang="en-US"/>
        </a:p>
      </dgm:t>
    </dgm:pt>
    <dgm:pt modelId="{F49522FD-9581-446B-B339-5049961720FD}" type="sibTrans" cxnId="{96BD3492-C53B-478B-995B-64AEC967940B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1B4FC8D5-D2BC-4E53-A64F-7A51111E84C3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>
              <a:solidFill>
                <a:schemeClr val="tx1"/>
              </a:solidFill>
            </a:rPr>
            <a:t>If application meets all requirements, application is approved</a:t>
          </a:r>
        </a:p>
      </dgm:t>
    </dgm:pt>
    <dgm:pt modelId="{B1559DB8-933A-41D1-B411-669A4578976D}" type="parTrans" cxnId="{0D0D2E81-0090-48DA-B8DF-ECF2017A9EAD}">
      <dgm:prSet/>
      <dgm:spPr/>
      <dgm:t>
        <a:bodyPr/>
        <a:lstStyle/>
        <a:p>
          <a:endParaRPr lang="en-US"/>
        </a:p>
      </dgm:t>
    </dgm:pt>
    <dgm:pt modelId="{FC51D991-92A5-4CE8-B69F-A17C59E1AFE6}" type="sibTrans" cxnId="{0D0D2E81-0090-48DA-B8DF-ECF2017A9EAD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35D17443-6269-4F5D-BFF4-FD7DCD555F16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>
              <a:solidFill>
                <a:schemeClr val="tx1"/>
              </a:solidFill>
            </a:rPr>
            <a:t>Applicant completes other required applications &amp; sign-offs (i.e. building permit, grading permit, etc.)</a:t>
          </a:r>
        </a:p>
      </dgm:t>
    </dgm:pt>
    <dgm:pt modelId="{D29C3AE5-4D5B-4FCD-9B99-08A33CEAD376}" type="parTrans" cxnId="{26CBF70D-25C3-4DF4-A977-A91C8896E750}">
      <dgm:prSet/>
      <dgm:spPr/>
      <dgm:t>
        <a:bodyPr/>
        <a:lstStyle/>
        <a:p>
          <a:endParaRPr lang="en-US"/>
        </a:p>
      </dgm:t>
    </dgm:pt>
    <dgm:pt modelId="{31CB09A0-E08C-4BB9-87AE-B31A7D18D688}" type="sibTrans" cxnId="{26CBF70D-25C3-4DF4-A977-A91C8896E750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1FE34027-5170-489B-9DEC-2EF3E5804B56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Applicant proceeds with Project</a:t>
          </a:r>
        </a:p>
      </dgm:t>
    </dgm:pt>
    <dgm:pt modelId="{2E1D2504-ADC8-4825-BD97-62F1E79D4777}" type="parTrans" cxnId="{6DA317EE-580E-4025-BEF7-8C63B2AA1B96}">
      <dgm:prSet/>
      <dgm:spPr/>
      <dgm:t>
        <a:bodyPr/>
        <a:lstStyle/>
        <a:p>
          <a:endParaRPr lang="en-US"/>
        </a:p>
      </dgm:t>
    </dgm:pt>
    <dgm:pt modelId="{BAE11369-6FE5-4473-8B92-9FED06D83686}" type="sibTrans" cxnId="{6DA317EE-580E-4025-BEF7-8C63B2AA1B96}">
      <dgm:prSet/>
      <dgm:spPr/>
      <dgm:t>
        <a:bodyPr/>
        <a:lstStyle/>
        <a:p>
          <a:endParaRPr lang="en-US"/>
        </a:p>
      </dgm:t>
    </dgm:pt>
    <dgm:pt modelId="{EBF78C41-9950-40BB-9A89-E519681E40E3}" type="pres">
      <dgm:prSet presAssocID="{BB4CF9E4-C653-46CC-BA59-9127CA78AFC0}" presName="diagram" presStyleCnt="0">
        <dgm:presLayoutVars>
          <dgm:dir/>
          <dgm:resizeHandles val="exact"/>
        </dgm:presLayoutVars>
      </dgm:prSet>
      <dgm:spPr/>
    </dgm:pt>
    <dgm:pt modelId="{BEDACE1A-069B-4E8C-94D7-3305724A026F}" type="pres">
      <dgm:prSet presAssocID="{497778D1-B5F0-443A-9BB8-8A5AA529AD62}" presName="node" presStyleLbl="node1" presStyleIdx="0" presStyleCnt="7" custScaleX="161051" custScaleY="161051">
        <dgm:presLayoutVars>
          <dgm:bulletEnabled val="1"/>
        </dgm:presLayoutVars>
      </dgm:prSet>
      <dgm:spPr/>
    </dgm:pt>
    <dgm:pt modelId="{F6B02BCD-DAF4-49D8-9013-91CA8FFAC98A}" type="pres">
      <dgm:prSet presAssocID="{3F5E3B7F-C703-4FB8-BE45-9156CE60949B}" presName="sibTrans" presStyleLbl="sibTrans2D1" presStyleIdx="0" presStyleCnt="6" custScaleX="82645" custScaleY="82645"/>
      <dgm:spPr/>
    </dgm:pt>
    <dgm:pt modelId="{F24C034C-33AA-452D-8A1C-9D388D432140}" type="pres">
      <dgm:prSet presAssocID="{3F5E3B7F-C703-4FB8-BE45-9156CE60949B}" presName="connectorText" presStyleLbl="sibTrans2D1" presStyleIdx="0" presStyleCnt="6"/>
      <dgm:spPr/>
    </dgm:pt>
    <dgm:pt modelId="{DDD10303-53EB-4C02-9697-02DB836CF488}" type="pres">
      <dgm:prSet presAssocID="{D09C4319-8B1A-4DDA-AC47-E359391A0595}" presName="node" presStyleLbl="node1" presStyleIdx="1" presStyleCnt="7" custScaleX="161051" custScaleY="161051">
        <dgm:presLayoutVars>
          <dgm:bulletEnabled val="1"/>
        </dgm:presLayoutVars>
      </dgm:prSet>
      <dgm:spPr/>
    </dgm:pt>
    <dgm:pt modelId="{CFC59094-9456-4F3B-916C-291AC585C0F1}" type="pres">
      <dgm:prSet presAssocID="{485484B8-BD8D-48F9-BF33-C391E04CCC15}" presName="sibTrans" presStyleLbl="sibTrans2D1" presStyleIdx="1" presStyleCnt="6" custScaleX="82645" custScaleY="82645"/>
      <dgm:spPr/>
    </dgm:pt>
    <dgm:pt modelId="{8AA6EEEA-2300-416F-B307-024829BBB26A}" type="pres">
      <dgm:prSet presAssocID="{485484B8-BD8D-48F9-BF33-C391E04CCC15}" presName="connectorText" presStyleLbl="sibTrans2D1" presStyleIdx="1" presStyleCnt="6"/>
      <dgm:spPr/>
    </dgm:pt>
    <dgm:pt modelId="{69CE5A7B-48F0-4F5D-876D-CC9B1B7DBCDE}" type="pres">
      <dgm:prSet presAssocID="{F594E54F-0DF3-41FA-82C3-607CB99C0201}" presName="node" presStyleLbl="node1" presStyleIdx="2" presStyleCnt="7" custScaleX="161051" custScaleY="161051">
        <dgm:presLayoutVars>
          <dgm:bulletEnabled val="1"/>
        </dgm:presLayoutVars>
      </dgm:prSet>
      <dgm:spPr/>
    </dgm:pt>
    <dgm:pt modelId="{CB9DD9B9-2D5F-4F5D-885E-9D6A23A02698}" type="pres">
      <dgm:prSet presAssocID="{29A9F83A-58B7-4E96-B6B8-8EAD92715EFD}" presName="sibTrans" presStyleLbl="sibTrans2D1" presStyleIdx="2" presStyleCnt="6" custScaleX="82645" custScaleY="82645"/>
      <dgm:spPr/>
    </dgm:pt>
    <dgm:pt modelId="{6FBEB018-FD8D-4BA5-AA15-6C6B61AA4AFC}" type="pres">
      <dgm:prSet presAssocID="{29A9F83A-58B7-4E96-B6B8-8EAD92715EFD}" presName="connectorText" presStyleLbl="sibTrans2D1" presStyleIdx="2" presStyleCnt="6"/>
      <dgm:spPr/>
    </dgm:pt>
    <dgm:pt modelId="{8C634E0F-969E-4659-86D5-E1102A229FAD}" type="pres">
      <dgm:prSet presAssocID="{228C9BCE-DEB4-4206-9CC7-9C58BDA8B847}" presName="node" presStyleLbl="node1" presStyleIdx="3" presStyleCnt="7" custScaleX="161051" custScaleY="161051">
        <dgm:presLayoutVars>
          <dgm:bulletEnabled val="1"/>
        </dgm:presLayoutVars>
      </dgm:prSet>
      <dgm:spPr/>
    </dgm:pt>
    <dgm:pt modelId="{DBEE45D5-FA95-4D7D-8178-8F6FA8389696}" type="pres">
      <dgm:prSet presAssocID="{F49522FD-9581-446B-B339-5049961720FD}" presName="sibTrans" presStyleLbl="sibTrans2D1" presStyleIdx="3" presStyleCnt="6" custScaleX="82645" custScaleY="82645"/>
      <dgm:spPr/>
    </dgm:pt>
    <dgm:pt modelId="{6498B20E-C776-494A-9142-6A62D5C7D73A}" type="pres">
      <dgm:prSet presAssocID="{F49522FD-9581-446B-B339-5049961720FD}" presName="connectorText" presStyleLbl="sibTrans2D1" presStyleIdx="3" presStyleCnt="6"/>
      <dgm:spPr/>
    </dgm:pt>
    <dgm:pt modelId="{76939926-D177-4EBE-8663-97AB6DF48F6B}" type="pres">
      <dgm:prSet presAssocID="{1B4FC8D5-D2BC-4E53-A64F-7A51111E84C3}" presName="node" presStyleLbl="node1" presStyleIdx="4" presStyleCnt="7" custScaleX="161051" custScaleY="161051">
        <dgm:presLayoutVars>
          <dgm:bulletEnabled val="1"/>
        </dgm:presLayoutVars>
      </dgm:prSet>
      <dgm:spPr/>
    </dgm:pt>
    <dgm:pt modelId="{E1485F4E-D1F0-47A6-A0E9-C73F9EBA1496}" type="pres">
      <dgm:prSet presAssocID="{FC51D991-92A5-4CE8-B69F-A17C59E1AFE6}" presName="sibTrans" presStyleLbl="sibTrans2D1" presStyleIdx="4" presStyleCnt="6" custScaleX="82645" custScaleY="82645"/>
      <dgm:spPr/>
    </dgm:pt>
    <dgm:pt modelId="{9BD6DCB6-FA68-4061-8F37-1C9D01D7D9DE}" type="pres">
      <dgm:prSet presAssocID="{FC51D991-92A5-4CE8-B69F-A17C59E1AFE6}" presName="connectorText" presStyleLbl="sibTrans2D1" presStyleIdx="4" presStyleCnt="6"/>
      <dgm:spPr/>
    </dgm:pt>
    <dgm:pt modelId="{11003F25-89DE-41E7-AD48-68519D856A07}" type="pres">
      <dgm:prSet presAssocID="{35D17443-6269-4F5D-BFF4-FD7DCD555F16}" presName="node" presStyleLbl="node1" presStyleIdx="5" presStyleCnt="7" custScaleX="161051" custScaleY="161051">
        <dgm:presLayoutVars>
          <dgm:bulletEnabled val="1"/>
        </dgm:presLayoutVars>
      </dgm:prSet>
      <dgm:spPr/>
    </dgm:pt>
    <dgm:pt modelId="{12799327-86DF-4965-8F09-103FE4D765D8}" type="pres">
      <dgm:prSet presAssocID="{31CB09A0-E08C-4BB9-87AE-B31A7D18D688}" presName="sibTrans" presStyleLbl="sibTrans2D1" presStyleIdx="5" presStyleCnt="6" custScaleX="82645" custScaleY="82645"/>
      <dgm:spPr/>
    </dgm:pt>
    <dgm:pt modelId="{A3C233EE-C119-4979-9A4B-6FBA8F2F54FA}" type="pres">
      <dgm:prSet presAssocID="{31CB09A0-E08C-4BB9-87AE-B31A7D18D688}" presName="connectorText" presStyleLbl="sibTrans2D1" presStyleIdx="5" presStyleCnt="6"/>
      <dgm:spPr/>
    </dgm:pt>
    <dgm:pt modelId="{A7B8DB5E-71B9-4AAC-AA54-9DC1733806BB}" type="pres">
      <dgm:prSet presAssocID="{1FE34027-5170-489B-9DEC-2EF3E5804B56}" presName="node" presStyleLbl="node1" presStyleIdx="6" presStyleCnt="7" custScaleX="161051" custScaleY="161051">
        <dgm:presLayoutVars>
          <dgm:bulletEnabled val="1"/>
        </dgm:presLayoutVars>
      </dgm:prSet>
      <dgm:spPr/>
    </dgm:pt>
  </dgm:ptLst>
  <dgm:cxnLst>
    <dgm:cxn modelId="{26CBF70D-25C3-4DF4-A977-A91C8896E750}" srcId="{BB4CF9E4-C653-46CC-BA59-9127CA78AFC0}" destId="{35D17443-6269-4F5D-BFF4-FD7DCD555F16}" srcOrd="5" destOrd="0" parTransId="{D29C3AE5-4D5B-4FCD-9B99-08A33CEAD376}" sibTransId="{31CB09A0-E08C-4BB9-87AE-B31A7D18D688}"/>
    <dgm:cxn modelId="{1F14DA0F-BB99-4DC9-AB47-BDABDA909EEC}" type="presOf" srcId="{29A9F83A-58B7-4E96-B6B8-8EAD92715EFD}" destId="{6FBEB018-FD8D-4BA5-AA15-6C6B61AA4AFC}" srcOrd="1" destOrd="0" presId="urn:microsoft.com/office/officeart/2005/8/layout/process5"/>
    <dgm:cxn modelId="{0D2BC113-E639-4648-9D6E-1FBEAEFA8CBC}" type="presOf" srcId="{3F5E3B7F-C703-4FB8-BE45-9156CE60949B}" destId="{F6B02BCD-DAF4-49D8-9013-91CA8FFAC98A}" srcOrd="0" destOrd="0" presId="urn:microsoft.com/office/officeart/2005/8/layout/process5"/>
    <dgm:cxn modelId="{8C86E330-8F16-4354-B861-389A0D99DBA7}" type="presOf" srcId="{F594E54F-0DF3-41FA-82C3-607CB99C0201}" destId="{69CE5A7B-48F0-4F5D-876D-CC9B1B7DBCDE}" srcOrd="0" destOrd="0" presId="urn:microsoft.com/office/officeart/2005/8/layout/process5"/>
    <dgm:cxn modelId="{F81F7D33-D851-4319-BE4E-C4D30419C020}" type="presOf" srcId="{F49522FD-9581-446B-B339-5049961720FD}" destId="{DBEE45D5-FA95-4D7D-8178-8F6FA8389696}" srcOrd="0" destOrd="0" presId="urn:microsoft.com/office/officeart/2005/8/layout/process5"/>
    <dgm:cxn modelId="{10D03534-D7B8-4722-90F2-F618C7C1E845}" type="presOf" srcId="{FC51D991-92A5-4CE8-B69F-A17C59E1AFE6}" destId="{E1485F4E-D1F0-47A6-A0E9-C73F9EBA1496}" srcOrd="0" destOrd="0" presId="urn:microsoft.com/office/officeart/2005/8/layout/process5"/>
    <dgm:cxn modelId="{0ECDFC5C-1577-4A04-89A8-7C49C4044FAE}" type="presOf" srcId="{485484B8-BD8D-48F9-BF33-C391E04CCC15}" destId="{8AA6EEEA-2300-416F-B307-024829BBB26A}" srcOrd="1" destOrd="0" presId="urn:microsoft.com/office/officeart/2005/8/layout/process5"/>
    <dgm:cxn modelId="{07C1E162-25B7-49D1-B0E0-ECFCBEF2DAF7}" type="presOf" srcId="{35D17443-6269-4F5D-BFF4-FD7DCD555F16}" destId="{11003F25-89DE-41E7-AD48-68519D856A07}" srcOrd="0" destOrd="0" presId="urn:microsoft.com/office/officeart/2005/8/layout/process5"/>
    <dgm:cxn modelId="{B4091E6C-BC4B-46DB-9A37-8D3E41CA9FE2}" type="presOf" srcId="{31CB09A0-E08C-4BB9-87AE-B31A7D18D688}" destId="{A3C233EE-C119-4979-9A4B-6FBA8F2F54FA}" srcOrd="1" destOrd="0" presId="urn:microsoft.com/office/officeart/2005/8/layout/process5"/>
    <dgm:cxn modelId="{4C007A6D-02EB-4515-B1E3-E753908D6014}" srcId="{BB4CF9E4-C653-46CC-BA59-9127CA78AFC0}" destId="{F594E54F-0DF3-41FA-82C3-607CB99C0201}" srcOrd="2" destOrd="0" parTransId="{F8AAA13B-5159-4197-BE2D-CB836F70D49E}" sibTransId="{29A9F83A-58B7-4E96-B6B8-8EAD92715EFD}"/>
    <dgm:cxn modelId="{0FB9E65A-7C48-41CD-99BD-43F4F76E972B}" type="presOf" srcId="{BB4CF9E4-C653-46CC-BA59-9127CA78AFC0}" destId="{EBF78C41-9950-40BB-9A89-E519681E40E3}" srcOrd="0" destOrd="0" presId="urn:microsoft.com/office/officeart/2005/8/layout/process5"/>
    <dgm:cxn modelId="{0D0D2E81-0090-48DA-B8DF-ECF2017A9EAD}" srcId="{BB4CF9E4-C653-46CC-BA59-9127CA78AFC0}" destId="{1B4FC8D5-D2BC-4E53-A64F-7A51111E84C3}" srcOrd="4" destOrd="0" parTransId="{B1559DB8-933A-41D1-B411-669A4578976D}" sibTransId="{FC51D991-92A5-4CE8-B69F-A17C59E1AFE6}"/>
    <dgm:cxn modelId="{0C372E81-A265-4EA6-833B-79E9791FBF3A}" srcId="{BB4CF9E4-C653-46CC-BA59-9127CA78AFC0}" destId="{497778D1-B5F0-443A-9BB8-8A5AA529AD62}" srcOrd="0" destOrd="0" parTransId="{6C5F8D96-727D-4C7D-A891-5DCC8CDFFA07}" sibTransId="{3F5E3B7F-C703-4FB8-BE45-9156CE60949B}"/>
    <dgm:cxn modelId="{F36C1E8D-D3CF-447C-BDCB-C6738FB8418A}" type="presOf" srcId="{FC51D991-92A5-4CE8-B69F-A17C59E1AFE6}" destId="{9BD6DCB6-FA68-4061-8F37-1C9D01D7D9DE}" srcOrd="1" destOrd="0" presId="urn:microsoft.com/office/officeart/2005/8/layout/process5"/>
    <dgm:cxn modelId="{96BD3492-C53B-478B-995B-64AEC967940B}" srcId="{BB4CF9E4-C653-46CC-BA59-9127CA78AFC0}" destId="{228C9BCE-DEB4-4206-9CC7-9C58BDA8B847}" srcOrd="3" destOrd="0" parTransId="{656635C3-7B2C-4045-91D5-CBFA14169054}" sibTransId="{F49522FD-9581-446B-B339-5049961720FD}"/>
    <dgm:cxn modelId="{674DD3B1-FB56-40F7-9A53-34B4D44F86C4}" type="presOf" srcId="{1B4FC8D5-D2BC-4E53-A64F-7A51111E84C3}" destId="{76939926-D177-4EBE-8663-97AB6DF48F6B}" srcOrd="0" destOrd="0" presId="urn:microsoft.com/office/officeart/2005/8/layout/process5"/>
    <dgm:cxn modelId="{6B363DB6-4349-48A8-8A40-8303FB900290}" type="presOf" srcId="{D09C4319-8B1A-4DDA-AC47-E359391A0595}" destId="{DDD10303-53EB-4C02-9697-02DB836CF488}" srcOrd="0" destOrd="0" presId="urn:microsoft.com/office/officeart/2005/8/layout/process5"/>
    <dgm:cxn modelId="{8B46EBC0-5A13-4E02-9EE4-E2363314E896}" type="presOf" srcId="{31CB09A0-E08C-4BB9-87AE-B31A7D18D688}" destId="{12799327-86DF-4965-8F09-103FE4D765D8}" srcOrd="0" destOrd="0" presId="urn:microsoft.com/office/officeart/2005/8/layout/process5"/>
    <dgm:cxn modelId="{571588DA-2552-49A9-A440-407F35BEE463}" srcId="{BB4CF9E4-C653-46CC-BA59-9127CA78AFC0}" destId="{D09C4319-8B1A-4DDA-AC47-E359391A0595}" srcOrd="1" destOrd="0" parTransId="{59A11ABC-972D-4C83-92AA-0BECB80D9C52}" sibTransId="{485484B8-BD8D-48F9-BF33-C391E04CCC15}"/>
    <dgm:cxn modelId="{2202B8ED-9B8A-4906-AE6C-E5DC1F7032A5}" type="presOf" srcId="{228C9BCE-DEB4-4206-9CC7-9C58BDA8B847}" destId="{8C634E0F-969E-4659-86D5-E1102A229FAD}" srcOrd="0" destOrd="0" presId="urn:microsoft.com/office/officeart/2005/8/layout/process5"/>
    <dgm:cxn modelId="{6DA317EE-580E-4025-BEF7-8C63B2AA1B96}" srcId="{BB4CF9E4-C653-46CC-BA59-9127CA78AFC0}" destId="{1FE34027-5170-489B-9DEC-2EF3E5804B56}" srcOrd="6" destOrd="0" parTransId="{2E1D2504-ADC8-4825-BD97-62F1E79D4777}" sibTransId="{BAE11369-6FE5-4473-8B92-9FED06D83686}"/>
    <dgm:cxn modelId="{920981EF-03B0-495F-86E9-5C8552E9322A}" type="presOf" srcId="{3F5E3B7F-C703-4FB8-BE45-9156CE60949B}" destId="{F24C034C-33AA-452D-8A1C-9D388D432140}" srcOrd="1" destOrd="0" presId="urn:microsoft.com/office/officeart/2005/8/layout/process5"/>
    <dgm:cxn modelId="{1A9EDCF3-9605-4093-BF4E-DFA149DA85D8}" type="presOf" srcId="{29A9F83A-58B7-4E96-B6B8-8EAD92715EFD}" destId="{CB9DD9B9-2D5F-4F5D-885E-9D6A23A02698}" srcOrd="0" destOrd="0" presId="urn:microsoft.com/office/officeart/2005/8/layout/process5"/>
    <dgm:cxn modelId="{C6FB99FA-91BE-4448-8B00-744BDB7F05B6}" type="presOf" srcId="{1FE34027-5170-489B-9DEC-2EF3E5804B56}" destId="{A7B8DB5E-71B9-4AAC-AA54-9DC1733806BB}" srcOrd="0" destOrd="0" presId="urn:microsoft.com/office/officeart/2005/8/layout/process5"/>
    <dgm:cxn modelId="{9F8A21FE-5243-4133-844A-DCEE2107E73B}" type="presOf" srcId="{F49522FD-9581-446B-B339-5049961720FD}" destId="{6498B20E-C776-494A-9142-6A62D5C7D73A}" srcOrd="1" destOrd="0" presId="urn:microsoft.com/office/officeart/2005/8/layout/process5"/>
    <dgm:cxn modelId="{A9F67DFF-9C2B-4318-90ED-DA93E88829F5}" type="presOf" srcId="{485484B8-BD8D-48F9-BF33-C391E04CCC15}" destId="{CFC59094-9456-4F3B-916C-291AC585C0F1}" srcOrd="0" destOrd="0" presId="urn:microsoft.com/office/officeart/2005/8/layout/process5"/>
    <dgm:cxn modelId="{E407C8FF-36E9-4125-9F80-CC442D217480}" type="presOf" srcId="{497778D1-B5F0-443A-9BB8-8A5AA529AD62}" destId="{BEDACE1A-069B-4E8C-94D7-3305724A026F}" srcOrd="0" destOrd="0" presId="urn:microsoft.com/office/officeart/2005/8/layout/process5"/>
    <dgm:cxn modelId="{ABCC632E-B387-4465-9F38-2ACF5E6A9165}" type="presParOf" srcId="{EBF78C41-9950-40BB-9A89-E519681E40E3}" destId="{BEDACE1A-069B-4E8C-94D7-3305724A026F}" srcOrd="0" destOrd="0" presId="urn:microsoft.com/office/officeart/2005/8/layout/process5"/>
    <dgm:cxn modelId="{904CEAC2-547F-4F6C-AA77-20DD2B240159}" type="presParOf" srcId="{EBF78C41-9950-40BB-9A89-E519681E40E3}" destId="{F6B02BCD-DAF4-49D8-9013-91CA8FFAC98A}" srcOrd="1" destOrd="0" presId="urn:microsoft.com/office/officeart/2005/8/layout/process5"/>
    <dgm:cxn modelId="{EB066F7B-D8BE-457E-AD1F-D376EA0A913D}" type="presParOf" srcId="{F6B02BCD-DAF4-49D8-9013-91CA8FFAC98A}" destId="{F24C034C-33AA-452D-8A1C-9D388D432140}" srcOrd="0" destOrd="0" presId="urn:microsoft.com/office/officeart/2005/8/layout/process5"/>
    <dgm:cxn modelId="{E2659336-2656-451B-9AE5-DCC099A222F0}" type="presParOf" srcId="{EBF78C41-9950-40BB-9A89-E519681E40E3}" destId="{DDD10303-53EB-4C02-9697-02DB836CF488}" srcOrd="2" destOrd="0" presId="urn:microsoft.com/office/officeart/2005/8/layout/process5"/>
    <dgm:cxn modelId="{97876469-1B8F-45A7-9EDD-B92D676B20AD}" type="presParOf" srcId="{EBF78C41-9950-40BB-9A89-E519681E40E3}" destId="{CFC59094-9456-4F3B-916C-291AC585C0F1}" srcOrd="3" destOrd="0" presId="urn:microsoft.com/office/officeart/2005/8/layout/process5"/>
    <dgm:cxn modelId="{71915004-6D08-4902-B6FF-60487C7ACA61}" type="presParOf" srcId="{CFC59094-9456-4F3B-916C-291AC585C0F1}" destId="{8AA6EEEA-2300-416F-B307-024829BBB26A}" srcOrd="0" destOrd="0" presId="urn:microsoft.com/office/officeart/2005/8/layout/process5"/>
    <dgm:cxn modelId="{B4DFF9A2-8172-4507-A703-011943AD5151}" type="presParOf" srcId="{EBF78C41-9950-40BB-9A89-E519681E40E3}" destId="{69CE5A7B-48F0-4F5D-876D-CC9B1B7DBCDE}" srcOrd="4" destOrd="0" presId="urn:microsoft.com/office/officeart/2005/8/layout/process5"/>
    <dgm:cxn modelId="{110FDB4A-E7BD-498A-90CC-76C594A9C328}" type="presParOf" srcId="{EBF78C41-9950-40BB-9A89-E519681E40E3}" destId="{CB9DD9B9-2D5F-4F5D-885E-9D6A23A02698}" srcOrd="5" destOrd="0" presId="urn:microsoft.com/office/officeart/2005/8/layout/process5"/>
    <dgm:cxn modelId="{EF471F4E-CFFC-4EF9-B210-13BB56638D9C}" type="presParOf" srcId="{CB9DD9B9-2D5F-4F5D-885E-9D6A23A02698}" destId="{6FBEB018-FD8D-4BA5-AA15-6C6B61AA4AFC}" srcOrd="0" destOrd="0" presId="urn:microsoft.com/office/officeart/2005/8/layout/process5"/>
    <dgm:cxn modelId="{B6845F7E-DBCA-4724-9375-8476DDA2A794}" type="presParOf" srcId="{EBF78C41-9950-40BB-9A89-E519681E40E3}" destId="{8C634E0F-969E-4659-86D5-E1102A229FAD}" srcOrd="6" destOrd="0" presId="urn:microsoft.com/office/officeart/2005/8/layout/process5"/>
    <dgm:cxn modelId="{529BBDF2-4073-4C0B-9AD8-FEE993AEDCFF}" type="presParOf" srcId="{EBF78C41-9950-40BB-9A89-E519681E40E3}" destId="{DBEE45D5-FA95-4D7D-8178-8F6FA8389696}" srcOrd="7" destOrd="0" presId="urn:microsoft.com/office/officeart/2005/8/layout/process5"/>
    <dgm:cxn modelId="{A7959F02-BDD8-4C7A-85F4-B9A15855F3C0}" type="presParOf" srcId="{DBEE45D5-FA95-4D7D-8178-8F6FA8389696}" destId="{6498B20E-C776-494A-9142-6A62D5C7D73A}" srcOrd="0" destOrd="0" presId="urn:microsoft.com/office/officeart/2005/8/layout/process5"/>
    <dgm:cxn modelId="{B65CAD49-4284-4B30-90FC-D95D83095F68}" type="presParOf" srcId="{EBF78C41-9950-40BB-9A89-E519681E40E3}" destId="{76939926-D177-4EBE-8663-97AB6DF48F6B}" srcOrd="8" destOrd="0" presId="urn:microsoft.com/office/officeart/2005/8/layout/process5"/>
    <dgm:cxn modelId="{02AEC8EF-AEE3-4C08-8E67-C72452C1B8BB}" type="presParOf" srcId="{EBF78C41-9950-40BB-9A89-E519681E40E3}" destId="{E1485F4E-D1F0-47A6-A0E9-C73F9EBA1496}" srcOrd="9" destOrd="0" presId="urn:microsoft.com/office/officeart/2005/8/layout/process5"/>
    <dgm:cxn modelId="{1344768B-F837-462A-AC6B-5E59B7A843C4}" type="presParOf" srcId="{E1485F4E-D1F0-47A6-A0E9-C73F9EBA1496}" destId="{9BD6DCB6-FA68-4061-8F37-1C9D01D7D9DE}" srcOrd="0" destOrd="0" presId="urn:microsoft.com/office/officeart/2005/8/layout/process5"/>
    <dgm:cxn modelId="{F28672D9-5ACB-4594-B212-116EF95FF890}" type="presParOf" srcId="{EBF78C41-9950-40BB-9A89-E519681E40E3}" destId="{11003F25-89DE-41E7-AD48-68519D856A07}" srcOrd="10" destOrd="0" presId="urn:microsoft.com/office/officeart/2005/8/layout/process5"/>
    <dgm:cxn modelId="{CC342D2F-E9BF-4930-8C6B-574DC5D2D02A}" type="presParOf" srcId="{EBF78C41-9950-40BB-9A89-E519681E40E3}" destId="{12799327-86DF-4965-8F09-103FE4D765D8}" srcOrd="11" destOrd="0" presId="urn:microsoft.com/office/officeart/2005/8/layout/process5"/>
    <dgm:cxn modelId="{301341C9-FBAB-4672-8AF4-8B26C796D2D4}" type="presParOf" srcId="{12799327-86DF-4965-8F09-103FE4D765D8}" destId="{A3C233EE-C119-4979-9A4B-6FBA8F2F54FA}" srcOrd="0" destOrd="0" presId="urn:microsoft.com/office/officeart/2005/8/layout/process5"/>
    <dgm:cxn modelId="{FA6184F0-5A8C-4CC9-AAEC-CFCD8720DADC}" type="presParOf" srcId="{EBF78C41-9950-40BB-9A89-E519681E40E3}" destId="{A7B8DB5E-71B9-4AAC-AA54-9DC1733806BB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ACE1A-069B-4E8C-94D7-3305724A026F}">
      <dsp:nvSpPr>
        <dsp:cNvPr id="0" name=""/>
        <dsp:cNvSpPr/>
      </dsp:nvSpPr>
      <dsp:spPr>
        <a:xfrm>
          <a:off x="653380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meets with City Teammates to review application requirements</a:t>
          </a:r>
        </a:p>
      </dsp:txBody>
      <dsp:txXfrm>
        <a:off x="691734" y="42322"/>
        <a:ext cx="2105796" cy="1232794"/>
      </dsp:txXfrm>
    </dsp:sp>
    <dsp:sp modelId="{F6B02BCD-DAF4-49D8-9013-91CA8FFAC98A}">
      <dsp:nvSpPr>
        <dsp:cNvPr id="0" name=""/>
        <dsp:cNvSpPr/>
      </dsp:nvSpPr>
      <dsp:spPr>
        <a:xfrm>
          <a:off x="2980069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980069" y="575393"/>
        <a:ext cx="166204" cy="166651"/>
      </dsp:txXfrm>
    </dsp:sp>
    <dsp:sp modelId="{DDD10303-53EB-4C02-9697-02DB836CF488}">
      <dsp:nvSpPr>
        <dsp:cNvPr id="0" name=""/>
        <dsp:cNvSpPr/>
      </dsp:nvSpPr>
      <dsp:spPr>
        <a:xfrm>
          <a:off x="3377949" y="3968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/>
              </a:solidFill>
            </a:rPr>
            <a:t>GET INVOLVED: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/>
              </a:solidFill>
            </a:rPr>
            <a:t>Attend Applicant-hosted Neighborhood Information Meeting</a:t>
          </a:r>
        </a:p>
      </dsp:txBody>
      <dsp:txXfrm>
        <a:off x="3416303" y="42322"/>
        <a:ext cx="2105796" cy="1232794"/>
      </dsp:txXfrm>
    </dsp:sp>
    <dsp:sp modelId="{CFC59094-9456-4F3B-916C-291AC585C0F1}">
      <dsp:nvSpPr>
        <dsp:cNvPr id="0" name=""/>
        <dsp:cNvSpPr/>
      </dsp:nvSpPr>
      <dsp:spPr>
        <a:xfrm>
          <a:off x="5704638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704638" y="575393"/>
        <a:ext cx="166204" cy="166651"/>
      </dsp:txXfrm>
    </dsp:sp>
    <dsp:sp modelId="{69CE5A7B-48F0-4F5D-876D-CC9B1B7DBCDE}">
      <dsp:nvSpPr>
        <dsp:cNvPr id="0" name=""/>
        <dsp:cNvSpPr/>
      </dsp:nvSpPr>
      <dsp:spPr>
        <a:xfrm>
          <a:off x="6102519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/>
              </a:solidFill>
            </a:rPr>
            <a:t>Applicant submits Development Application </a:t>
          </a:r>
          <a:r>
            <a:rPr lang="en-US" sz="1500" b="1" kern="1200">
              <a:solidFill>
                <a:schemeClr val="tx1"/>
              </a:solidFill>
            </a:rPr>
            <a:t>within 60 </a:t>
          </a:r>
          <a:r>
            <a:rPr lang="en-US" sz="1500" b="1" kern="1200" dirty="0">
              <a:solidFill>
                <a:schemeClr val="tx1"/>
              </a:solidFill>
            </a:rPr>
            <a:t>days of Neighborhood Information Meeting</a:t>
          </a:r>
        </a:p>
      </dsp:txBody>
      <dsp:txXfrm>
        <a:off x="6140873" y="42322"/>
        <a:ext cx="2105796" cy="1232794"/>
      </dsp:txXfrm>
    </dsp:sp>
    <dsp:sp modelId="{CB9DD9B9-2D5F-4F5D-885E-9D6A23A02698}">
      <dsp:nvSpPr>
        <dsp:cNvPr id="0" name=""/>
        <dsp:cNvSpPr/>
      </dsp:nvSpPr>
      <dsp:spPr>
        <a:xfrm rot="5400000">
          <a:off x="7075054" y="1437495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7110446" y="1457654"/>
        <a:ext cx="166651" cy="166204"/>
      </dsp:txXfrm>
    </dsp:sp>
    <dsp:sp modelId="{8C634E0F-969E-4659-86D5-E1102A229FAD}">
      <dsp:nvSpPr>
        <dsp:cNvPr id="0" name=""/>
        <dsp:cNvSpPr/>
      </dsp:nvSpPr>
      <dsp:spPr>
        <a:xfrm>
          <a:off x="6102519" y="1855535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sp:txBody>
      <dsp:txXfrm>
        <a:off x="6140873" y="1893889"/>
        <a:ext cx="2105796" cy="1232794"/>
      </dsp:txXfrm>
    </dsp:sp>
    <dsp:sp modelId="{DBEE45D5-FA95-4D7D-8178-8F6FA8389696}">
      <dsp:nvSpPr>
        <dsp:cNvPr id="0" name=""/>
        <dsp:cNvSpPr/>
      </dsp:nvSpPr>
      <dsp:spPr>
        <a:xfrm rot="10800000">
          <a:off x="572090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5792130" y="2426961"/>
        <a:ext cx="166204" cy="166651"/>
      </dsp:txXfrm>
    </dsp:sp>
    <dsp:sp modelId="{76939926-D177-4EBE-8663-97AB6DF48F6B}">
      <dsp:nvSpPr>
        <dsp:cNvPr id="0" name=""/>
        <dsp:cNvSpPr/>
      </dsp:nvSpPr>
      <dsp:spPr>
        <a:xfrm>
          <a:off x="3377949" y="1855535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>
              <a:solidFill>
                <a:schemeClr val="tx1"/>
              </a:solidFill>
            </a:rPr>
            <a:t>If application meets all requirements, application is approved</a:t>
          </a:r>
        </a:p>
      </dsp:txBody>
      <dsp:txXfrm>
        <a:off x="3416303" y="1893889"/>
        <a:ext cx="2105796" cy="1232794"/>
      </dsp:txXfrm>
    </dsp:sp>
    <dsp:sp modelId="{E1485F4E-D1F0-47A6-A0E9-C73F9EBA1496}">
      <dsp:nvSpPr>
        <dsp:cNvPr id="0" name=""/>
        <dsp:cNvSpPr/>
      </dsp:nvSpPr>
      <dsp:spPr>
        <a:xfrm rot="10800000">
          <a:off x="299633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3067560" y="2426961"/>
        <a:ext cx="166204" cy="166651"/>
      </dsp:txXfrm>
    </dsp:sp>
    <dsp:sp modelId="{11003F25-89DE-41E7-AD48-68519D856A07}">
      <dsp:nvSpPr>
        <dsp:cNvPr id="0" name=""/>
        <dsp:cNvSpPr/>
      </dsp:nvSpPr>
      <dsp:spPr>
        <a:xfrm>
          <a:off x="653380" y="1855535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>
              <a:solidFill>
                <a:schemeClr val="tx1"/>
              </a:solidFill>
            </a:rPr>
            <a:t>Applicant completes other required applications &amp; sign-offs (i.e. building permit, grading permit, etc.)</a:t>
          </a:r>
        </a:p>
      </dsp:txBody>
      <dsp:txXfrm>
        <a:off x="691734" y="1893889"/>
        <a:ext cx="2105796" cy="1232794"/>
      </dsp:txXfrm>
    </dsp:sp>
    <dsp:sp modelId="{12799327-86DF-4965-8F09-103FE4D765D8}">
      <dsp:nvSpPr>
        <dsp:cNvPr id="0" name=""/>
        <dsp:cNvSpPr/>
      </dsp:nvSpPr>
      <dsp:spPr>
        <a:xfrm rot="5400000">
          <a:off x="1625915" y="3289063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1661307" y="3309222"/>
        <a:ext cx="166651" cy="166204"/>
      </dsp:txXfrm>
    </dsp:sp>
    <dsp:sp modelId="{A7B8DB5E-71B9-4AAC-AA54-9DC1733806BB}">
      <dsp:nvSpPr>
        <dsp:cNvPr id="0" name=""/>
        <dsp:cNvSpPr/>
      </dsp:nvSpPr>
      <dsp:spPr>
        <a:xfrm>
          <a:off x="653380" y="3707103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/>
              </a:solidFill>
            </a:rPr>
            <a:t>Applicant proceeds with Project</a:t>
          </a:r>
        </a:p>
      </dsp:txBody>
      <dsp:txXfrm>
        <a:off x="691734" y="3745457"/>
        <a:ext cx="2105796" cy="1232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2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3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3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4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7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1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8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9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2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2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communitydevelopment@rochesterm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Presentation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Applicant Name/Business Name</a:t>
            </a:r>
          </a:p>
          <a:p>
            <a:r>
              <a:rPr lang="en-US" dirty="0"/>
              <a:t>Date of Meeting</a:t>
            </a:r>
          </a:p>
          <a:p>
            <a:endParaRPr lang="en-US" dirty="0"/>
          </a:p>
        </p:txBody>
      </p:sp>
      <p:sp>
        <p:nvSpPr>
          <p:cNvPr id="5" name="Rectangle 4" descr="Use this PowerPoint as an example of what should be included in a Neighborhood Information Meeting (NIM) presentation for Site Development Plans (SDPs).  "/>
          <p:cNvSpPr/>
          <p:nvPr/>
        </p:nvSpPr>
        <p:spPr>
          <a:xfrm>
            <a:off x="319314" y="4963886"/>
            <a:ext cx="11538857" cy="12019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51544" y="5138058"/>
            <a:ext cx="11175999" cy="894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NOTE: Use this PowerPoint as an example of what should be included in a Neighborhood Information Meeting (NIM) presentation for Site Development Plans (SDPs).</a:t>
            </a:r>
          </a:p>
        </p:txBody>
      </p:sp>
    </p:spTree>
    <p:extLst>
      <p:ext uri="{BB962C8B-B14F-4D97-AF65-F5344CB8AC3E}">
        <p14:creationId xmlns:p14="http://schemas.microsoft.com/office/powerpoint/2010/main" val="2102228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Traffic Impacts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Details on Preliminary Trip Generation Analysis/how much additional traffic could be generated.</a:t>
            </a:r>
          </a:p>
        </p:txBody>
      </p:sp>
    </p:spTree>
    <p:extLst>
      <p:ext uri="{BB962C8B-B14F-4D97-AF65-F5344CB8AC3E}">
        <p14:creationId xmlns:p14="http://schemas.microsoft.com/office/powerpoint/2010/main" val="2931801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13240"/>
            <a:ext cx="12192000" cy="1325563"/>
          </a:xfrm>
        </p:spPr>
        <p:txBody>
          <a:bodyPr/>
          <a:lstStyle/>
          <a:p>
            <a:pPr algn="ctr"/>
            <a:r>
              <a:rPr lang="en-US" b="1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36261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Still have 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Contact the City of Rochester’s Community Development Department with any questions about this application type via email </a:t>
            </a:r>
            <a:r>
              <a:rPr lang="en-US" dirty="0">
                <a:hlinkClick r:id="rId2"/>
              </a:rPr>
              <a:t>communitydevelopment@rochestermn.gov</a:t>
            </a:r>
            <a:r>
              <a:rPr lang="en-US" dirty="0"/>
              <a:t>  or phone (507-328-2600).</a:t>
            </a:r>
          </a:p>
        </p:txBody>
      </p:sp>
    </p:spTree>
    <p:extLst>
      <p:ext uri="{BB962C8B-B14F-4D97-AF65-F5344CB8AC3E}">
        <p14:creationId xmlns:p14="http://schemas.microsoft.com/office/powerpoint/2010/main" val="253030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ctr"/>
            <a:r>
              <a:rPr lang="en-US" sz="2600" dirty="0"/>
              <a:t>Introductions</a:t>
            </a:r>
          </a:p>
          <a:p>
            <a:pPr fontAlgn="ctr"/>
            <a:r>
              <a:rPr lang="en-US" sz="2600" dirty="0"/>
              <a:t>About our Project</a:t>
            </a:r>
          </a:p>
          <a:p>
            <a:pPr fontAlgn="ctr"/>
            <a:r>
              <a:rPr lang="en-US" sz="2600" dirty="0"/>
              <a:t>The Application Process</a:t>
            </a:r>
          </a:p>
          <a:p>
            <a:pPr fontAlgn="ctr"/>
            <a:r>
              <a:rPr lang="en-US" sz="2600" dirty="0"/>
              <a:t>Exhibits:</a:t>
            </a:r>
          </a:p>
          <a:p>
            <a:pPr lvl="1" fontAlgn="ctr"/>
            <a:r>
              <a:rPr lang="en-US" sz="2600" dirty="0"/>
              <a:t>Site Plan</a:t>
            </a:r>
          </a:p>
          <a:p>
            <a:pPr lvl="1" fontAlgn="ctr"/>
            <a:r>
              <a:rPr lang="en-US" sz="2600" dirty="0"/>
              <a:t>Landscape Plan</a:t>
            </a:r>
          </a:p>
          <a:p>
            <a:pPr lvl="1" fontAlgn="ctr"/>
            <a:r>
              <a:rPr lang="en-US" sz="2600" dirty="0"/>
              <a:t>Building Elevation </a:t>
            </a:r>
          </a:p>
          <a:p>
            <a:pPr lvl="1" fontAlgn="ctr"/>
            <a:r>
              <a:rPr lang="en-US" sz="2600" dirty="0"/>
              <a:t>Photometric Plan</a:t>
            </a:r>
          </a:p>
          <a:p>
            <a:pPr fontAlgn="ctr"/>
            <a:r>
              <a:rPr lang="en-US" sz="2600" dirty="0"/>
              <a:t>Traffic Impacts</a:t>
            </a:r>
          </a:p>
          <a:p>
            <a:pPr fontAlgn="ctr"/>
            <a:r>
              <a:rPr lang="en-US" sz="2600" dirty="0"/>
              <a:t>Q&amp;A</a:t>
            </a:r>
          </a:p>
          <a:p>
            <a:pPr lvl="1" fontAlgn="ctr"/>
            <a:endParaRPr lang="en-US" sz="2600" dirty="0"/>
          </a:p>
          <a:p>
            <a:pPr fontAlgn="ct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6762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Introduce yourself and/or your team.</a:t>
            </a:r>
          </a:p>
        </p:txBody>
      </p:sp>
    </p:spTree>
    <p:extLst>
      <p:ext uri="{BB962C8B-B14F-4D97-AF65-F5344CB8AC3E}">
        <p14:creationId xmlns:p14="http://schemas.microsoft.com/office/powerpoint/2010/main" val="167197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About our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Brief description.</a:t>
            </a:r>
          </a:p>
        </p:txBody>
      </p:sp>
    </p:spTree>
    <p:extLst>
      <p:ext uri="{BB962C8B-B14F-4D97-AF65-F5344CB8AC3E}">
        <p14:creationId xmlns:p14="http://schemas.microsoft.com/office/powerpoint/2010/main" val="4244733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Application Process</a:t>
            </a:r>
          </a:p>
        </p:txBody>
      </p:sp>
      <p:graphicFrame>
        <p:nvGraphicFramePr>
          <p:cNvPr id="6" name="Diagram 5" descr="The application process flow chart."/>
          <p:cNvGraphicFramePr/>
          <p:nvPr>
            <p:extLst>
              <p:ext uri="{D42A27DB-BD31-4B8C-83A1-F6EECF244321}">
                <p14:modId xmlns:p14="http://schemas.microsoft.com/office/powerpoint/2010/main" val="3484065608"/>
              </p:ext>
            </p:extLst>
          </p:nvPr>
        </p:nvGraphicFramePr>
        <p:xfrm>
          <a:off x="1626798" y="1423359"/>
          <a:ext cx="8938404" cy="5020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9608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Site Plan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height, setbacks, Floor Area Ratio (FAR), and parking).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288761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Landscape Plan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base plantings, buffer yards, and street trees).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322500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Building Elevation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length and required design elements).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946475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Photometric Plan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3734657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A9C3BD13DEDA4B821E9A5E066E8856" ma:contentTypeVersion="14" ma:contentTypeDescription="Create a new document." ma:contentTypeScope="" ma:versionID="a84b4d49a7bbeaf0c104f40be72331b2">
  <xsd:schema xmlns:xsd="http://www.w3.org/2001/XMLSchema" xmlns:xs="http://www.w3.org/2001/XMLSchema" xmlns:p="http://schemas.microsoft.com/office/2006/metadata/properties" xmlns:ns1="http://schemas.microsoft.com/sharepoint/v3" xmlns:ns3="14747498-61e2-404a-8fdd-aa9d2850c18e" xmlns:ns4="893f8f77-6667-4781-8604-dd02633b93e5" targetNamespace="http://schemas.microsoft.com/office/2006/metadata/properties" ma:root="true" ma:fieldsID="d9023facc1af5466e43f117d29a735d9" ns1:_="" ns3:_="" ns4:_="">
    <xsd:import namespace="http://schemas.microsoft.com/sharepoint/v3"/>
    <xsd:import namespace="14747498-61e2-404a-8fdd-aa9d2850c18e"/>
    <xsd:import namespace="893f8f77-6667-4781-8604-dd02633b93e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1:_ip_UnifiedCompliancePolicyProperties" minOccurs="0"/>
                <xsd:element ref="ns1:_ip_UnifiedCompliancePolicyUIAction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47498-61e2-404a-8fdd-aa9d2850c18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3f8f77-6667-4781-8604-dd02633b93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B932F30-D788-46F0-ADAA-EBE78E54DB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821B47-F92E-46B1-8CAA-03A5B7F6F2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4747498-61e2-404a-8fdd-aa9d2850c18e"/>
    <ds:schemaRef ds:uri="893f8f77-6667-4781-8604-dd02633b93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F86A82-E8B4-4DB1-88A0-C859D44EF83B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93f8f77-6667-4781-8604-dd02633b93e5"/>
    <ds:schemaRef ds:uri="http://purl.org/dc/elements/1.1/"/>
    <ds:schemaRef ds:uri="http://schemas.microsoft.com/office/2006/metadata/properties"/>
    <ds:schemaRef ds:uri="http://schemas.microsoft.com/office/infopath/2007/PartnerControls"/>
    <ds:schemaRef ds:uri="14747498-61e2-404a-8fdd-aa9d2850c18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273</Words>
  <Application>Microsoft Office PowerPoint</Application>
  <PresentationFormat>Widescreen</PresentationFormat>
  <Paragraphs>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Presentation Name</vt:lpstr>
      <vt:lpstr>Overview</vt:lpstr>
      <vt:lpstr>Introduction</vt:lpstr>
      <vt:lpstr>About our Project</vt:lpstr>
      <vt:lpstr>The Application Process</vt:lpstr>
      <vt:lpstr>Site Plan</vt:lpstr>
      <vt:lpstr>Landscape Plan</vt:lpstr>
      <vt:lpstr>Building Elevation</vt:lpstr>
      <vt:lpstr>Photometric Plan</vt:lpstr>
      <vt:lpstr>Traffic Impacts</vt:lpstr>
      <vt:lpstr>Q&amp;A</vt:lpstr>
      <vt:lpstr>Still have Questions?</vt:lpstr>
    </vt:vector>
  </TitlesOfParts>
  <Company>City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Neighborhood Information Meeting</dc:title>
  <dc:creator>Schuler, Jessica</dc:creator>
  <cp:lastModifiedBy>Janelle McGee</cp:lastModifiedBy>
  <cp:revision>14</cp:revision>
  <dcterms:created xsi:type="dcterms:W3CDTF">2022-11-30T16:54:25Z</dcterms:created>
  <dcterms:modified xsi:type="dcterms:W3CDTF">2026-03-10T15:33:30Z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0x0101001BA9C3BD13DEDA4B821E9A5E066E8856</vt:lpwstr>
  </property>
</Properties>
</file>